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75" r:id="rId6"/>
    <p:sldId id="277" r:id="rId7"/>
    <p:sldId id="279" r:id="rId8"/>
    <p:sldId id="280" r:id="rId9"/>
    <p:sldId id="278" r:id="rId10"/>
    <p:sldId id="281" r:id="rId11"/>
    <p:sldId id="264" r:id="rId12"/>
    <p:sldId id="265" r:id="rId13"/>
    <p:sldId id="266" r:id="rId14"/>
    <p:sldId id="267" r:id="rId15"/>
    <p:sldId id="268" r:id="rId16"/>
    <p:sldId id="269" r:id="rId17"/>
    <p:sldId id="270" r:id="rId18"/>
    <p:sldId id="271" r:id="rId19"/>
    <p:sldId id="272" r:id="rId20"/>
    <p:sldId id="273" r:id="rId21"/>
    <p:sldId id="274" r:id="rId22"/>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DM Sans" panose="020B0604020202020204" charset="0"/>
      <p:regular r:id="rId28"/>
    </p:embeddedFont>
    <p:embeddedFont>
      <p:font typeface="DM Sans Bold" panose="020B0604020202020204" charset="0"/>
      <p:regular r:id="rId29"/>
    </p:embeddedFont>
    <p:embeddedFont>
      <p:font typeface="DM Sans Italics" panose="020B0604020202020204" charset="0"/>
      <p:regular r:id="rId30"/>
    </p:embeddedFont>
    <p:embeddedFont>
      <p:font typeface="Montserrat Classic Bold" panose="020B0604020202020204" charset="0"/>
      <p:regular r:id="rId31"/>
    </p:embeddedFont>
    <p:embeddedFont>
      <p:font typeface="Montserrat Light" panose="00000400000000000000" pitchFamily="2" charset="0"/>
      <p:regular r:id="rId32"/>
      <p:italic r:id="rId33"/>
    </p:embeddedFont>
    <p:embeddedFont>
      <p:font typeface="Open Sauce" panose="020B0604020202020204" charset="0"/>
      <p:regular r:id="rId34"/>
    </p:embeddedFont>
    <p:embeddedFont>
      <p:font typeface="Open Sauce Bold" panose="020B0604020202020204" charset="0"/>
      <p:regular r:id="rId35"/>
    </p:embeddedFont>
    <p:embeddedFont>
      <p:font typeface="Oswald" panose="00000500000000000000" pitchFamily="2" charset="0"/>
      <p:regular r:id="rId36"/>
      <p:bold r:id="rId37"/>
    </p:embeddedFont>
    <p:embeddedFont>
      <p:font typeface="Oswald Bold" panose="00000800000000000000"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DCA92-24FA-443B-B90E-735A4185CFFA}" type="datetimeFigureOut">
              <a:rPr lang="en-US" smtClean="0"/>
              <a:t>11-Nov-24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79E1D-77FB-4F3F-8366-62826D6333FC}" type="slidenum">
              <a:rPr lang="en-US" smtClean="0"/>
              <a:t>‹#›</a:t>
            </a:fld>
            <a:endParaRPr lang="en-US"/>
          </a:p>
        </p:txBody>
      </p:sp>
    </p:spTree>
    <p:extLst>
      <p:ext uri="{BB962C8B-B14F-4D97-AF65-F5344CB8AC3E}">
        <p14:creationId xmlns:p14="http://schemas.microsoft.com/office/powerpoint/2010/main" val="260737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79E1D-77FB-4F3F-8366-62826D6333FC}" type="slidenum">
              <a:rPr lang="en-US" smtClean="0"/>
              <a:t>11</a:t>
            </a:fld>
            <a:endParaRPr lang="en-US"/>
          </a:p>
        </p:txBody>
      </p:sp>
    </p:spTree>
    <p:extLst>
      <p:ext uri="{BB962C8B-B14F-4D97-AF65-F5344CB8AC3E}">
        <p14:creationId xmlns:p14="http://schemas.microsoft.com/office/powerpoint/2010/main" val="1718792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11-Nov-24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11-Nov-24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11-Nov-24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11-Nov-24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15.svg"/><Relationship Id="rId10" Type="http://schemas.openxmlformats.org/officeDocument/2006/relationships/image" Target="../media/image34.png"/><Relationship Id="rId4" Type="http://schemas.openxmlformats.org/officeDocument/2006/relationships/image" Target="../media/image14.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4.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15.sv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2.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8" Type="http://schemas.openxmlformats.org/officeDocument/2006/relationships/hyperlink" Target="mailto:aripillivasavi1999@gmail.com" TargetMode="External"/><Relationship Id="rId3" Type="http://schemas.openxmlformats.org/officeDocument/2006/relationships/image" Target="../media/image2.png"/><Relationship Id="rId7" Type="http://schemas.openxmlformats.org/officeDocument/2006/relationships/hyperlink" Target="mailto:ramyutha@gmail.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mailto:gpanchabhaiyye@gmail.com" TargetMode="External"/><Relationship Id="rId11" Type="http://schemas.openxmlformats.org/officeDocument/2006/relationships/hyperlink" Target="mailto:mohdfarid786.fm@gmail.com" TargetMode="External"/><Relationship Id="rId5" Type="http://schemas.openxmlformats.org/officeDocument/2006/relationships/hyperlink" Target="mailto:rhishishirudkar@gmail.com" TargetMode="External"/><Relationship Id="rId10" Type="http://schemas.openxmlformats.org/officeDocument/2006/relationships/hyperlink" Target="mailto:anilraykwade06@gmail.com" TargetMode="External"/><Relationship Id="rId4" Type="http://schemas.openxmlformats.org/officeDocument/2006/relationships/image" Target="../media/image3.svg"/><Relationship Id="rId9" Type="http://schemas.openxmlformats.org/officeDocument/2006/relationships/hyperlink" Target="mailto:upadhyayhimanshu0202@outlook.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3.svg"/><Relationship Id="rId4" Type="http://schemas.openxmlformats.org/officeDocument/2006/relationships/image" Target="../media/image6.jpe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3845961" y="5264959"/>
            <a:ext cx="4183280" cy="343361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81542" y="595904"/>
            <a:ext cx="4600269" cy="3581401"/>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963353" y="420286"/>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171118" y="4629150"/>
            <a:ext cx="7305253" cy="4379547"/>
          </a:xfrm>
          <a:custGeom>
            <a:avLst/>
            <a:gdLst/>
            <a:ahLst/>
            <a:cxnLst/>
            <a:rect l="l" t="t" r="r" b="b"/>
            <a:pathLst>
              <a:path w="7305253" h="4379547">
                <a:moveTo>
                  <a:pt x="0" y="0"/>
                </a:moveTo>
                <a:lnTo>
                  <a:pt x="7305252" y="0"/>
                </a:lnTo>
                <a:lnTo>
                  <a:pt x="7305252" y="4379547"/>
                </a:lnTo>
                <a:lnTo>
                  <a:pt x="0" y="4379547"/>
                </a:lnTo>
                <a:lnTo>
                  <a:pt x="0" y="0"/>
                </a:lnTo>
                <a:close/>
              </a:path>
            </a:pathLst>
          </a:custGeom>
          <a:blipFill>
            <a:blip r:embed="rId5"/>
            <a:stretch>
              <a:fillRect l="-74849" t="-28035" b="-25199"/>
            </a:stretch>
          </a:blipFill>
        </p:spPr>
      </p:sp>
      <p:sp>
        <p:nvSpPr>
          <p:cNvPr id="9" name="TextBox 9"/>
          <p:cNvSpPr txBox="1"/>
          <p:nvPr/>
        </p:nvSpPr>
        <p:spPr>
          <a:xfrm>
            <a:off x="4963353" y="1003296"/>
            <a:ext cx="9815307" cy="2766619"/>
          </a:xfrm>
          <a:prstGeom prst="rect">
            <a:avLst/>
          </a:prstGeom>
        </p:spPr>
        <p:txBody>
          <a:bodyPr lIns="0" tIns="0" rIns="0" bIns="0" rtlCol="0" anchor="t">
            <a:spAutoFit/>
          </a:bodyPr>
          <a:lstStyle/>
          <a:p>
            <a:pPr algn="ctr">
              <a:lnSpc>
                <a:spcPts val="22684"/>
              </a:lnSpc>
            </a:pPr>
            <a:r>
              <a:rPr lang="en-US" sz="16437" b="1" spc="1610">
                <a:solidFill>
                  <a:srgbClr val="231F20"/>
                </a:solidFill>
                <a:latin typeface="Oswald Bold"/>
                <a:ea typeface="Oswald Bold"/>
                <a:cs typeface="Oswald Bold"/>
                <a:sym typeface="Oswald Bold"/>
              </a:rPr>
              <a:t>PROJECT</a:t>
            </a:r>
          </a:p>
        </p:txBody>
      </p:sp>
      <p:sp>
        <p:nvSpPr>
          <p:cNvPr id="10" name="TextBox 10"/>
          <p:cNvSpPr txBox="1"/>
          <p:nvPr/>
        </p:nvSpPr>
        <p:spPr>
          <a:xfrm>
            <a:off x="4963353" y="305986"/>
            <a:ext cx="9815307" cy="1186902"/>
          </a:xfrm>
          <a:prstGeom prst="rect">
            <a:avLst/>
          </a:prstGeom>
        </p:spPr>
        <p:txBody>
          <a:bodyPr lIns="0" tIns="0" rIns="0" bIns="0" rtlCol="0" anchor="t">
            <a:spAutoFit/>
          </a:bodyPr>
          <a:lstStyle/>
          <a:p>
            <a:pPr algn="ctr">
              <a:lnSpc>
                <a:spcPts val="9748"/>
              </a:lnSpc>
            </a:pPr>
            <a:r>
              <a:rPr lang="en-US" sz="7063" b="1" spc="692">
                <a:solidFill>
                  <a:srgbClr val="231F20"/>
                </a:solidFill>
                <a:latin typeface="Oswald Bold"/>
                <a:ea typeface="Oswald Bold"/>
                <a:cs typeface="Oswald Bold"/>
                <a:sym typeface="Oswald Bold"/>
              </a:rPr>
              <a:t>CROWD FUNDING</a:t>
            </a:r>
          </a:p>
        </p:txBody>
      </p:sp>
      <p:sp>
        <p:nvSpPr>
          <p:cNvPr id="11" name="TextBox 11"/>
          <p:cNvSpPr txBox="1"/>
          <p:nvPr/>
        </p:nvSpPr>
        <p:spPr>
          <a:xfrm>
            <a:off x="3446602" y="3722290"/>
            <a:ext cx="12848809" cy="441638"/>
          </a:xfrm>
          <a:prstGeom prst="rect">
            <a:avLst/>
          </a:prstGeom>
        </p:spPr>
        <p:txBody>
          <a:bodyPr lIns="0" tIns="0" rIns="0" bIns="0" rtlCol="0" anchor="t">
            <a:spAutoFit/>
          </a:bodyPr>
          <a:lstStyle/>
          <a:p>
            <a:pPr algn="ctr">
              <a:lnSpc>
                <a:spcPts val="3661"/>
              </a:lnSpc>
            </a:pPr>
            <a:r>
              <a:rPr lang="en-US" sz="2653" b="1" spc="140">
                <a:solidFill>
                  <a:srgbClr val="231F20"/>
                </a:solidFill>
                <a:latin typeface="Montserrat Classic Bold"/>
                <a:ea typeface="Montserrat Classic Bold"/>
                <a:cs typeface="Montserrat Classic Bold"/>
                <a:sym typeface="Montserrat Classic Bold"/>
              </a:rPr>
              <a:t>MODULES: EXCEL, TABLEAU,POWER BI &amp;SQL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86770" y="-160056"/>
            <a:ext cx="18288000" cy="1108323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0" y="209550"/>
            <a:ext cx="2725174" cy="2667000"/>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4451493" y="1242722"/>
            <a:ext cx="27736240" cy="1929952"/>
          </a:xfrm>
          <a:prstGeom prst="rect">
            <a:avLst/>
          </a:prstGeom>
        </p:spPr>
        <p:txBody>
          <a:bodyPr lIns="0" tIns="0" rIns="0" bIns="0" rtlCol="0" anchor="t">
            <a:spAutoFit/>
          </a:bodyPr>
          <a:lstStyle/>
          <a:p>
            <a:pPr algn="ctr">
              <a:lnSpc>
                <a:spcPts val="5010"/>
              </a:lnSpc>
            </a:pPr>
            <a:r>
              <a:rPr lang="en-US" sz="3630" b="1" spc="355" dirty="0">
                <a:solidFill>
                  <a:srgbClr val="FFFFFF"/>
                </a:solidFill>
                <a:latin typeface="Oswald Bold"/>
                <a:ea typeface="Oswald Bold"/>
                <a:cs typeface="Oswald Bold"/>
                <a:sym typeface="Oswald Bold"/>
              </a:rPr>
              <a:t>TOP SUCCESSFUL PROJECTS IN % BASED ON CATEGORY AND</a:t>
            </a:r>
          </a:p>
          <a:p>
            <a:pPr algn="ctr">
              <a:lnSpc>
                <a:spcPts val="5010"/>
              </a:lnSpc>
            </a:pPr>
            <a:r>
              <a:rPr lang="en-US" sz="3630" b="1" spc="355" dirty="0">
                <a:solidFill>
                  <a:srgbClr val="FFFFFF"/>
                </a:solidFill>
                <a:latin typeface="Oswald Bold"/>
                <a:ea typeface="Oswald Bold"/>
                <a:cs typeface="Oswald Bold"/>
                <a:sym typeface="Oswald Bold"/>
              </a:rPr>
              <a:t>BY YEAR QTR AND MONTH</a:t>
            </a:r>
          </a:p>
          <a:p>
            <a:pPr algn="ctr">
              <a:lnSpc>
                <a:spcPts val="5562"/>
              </a:lnSpc>
            </a:pPr>
            <a:endParaRPr lang="en-US" sz="3630" b="1" spc="355" dirty="0">
              <a:solidFill>
                <a:srgbClr val="FFFFFF"/>
              </a:solidFill>
              <a:latin typeface="Oswald Bold"/>
              <a:ea typeface="Oswald Bold"/>
              <a:cs typeface="Oswald Bold"/>
              <a:sym typeface="Oswald Bold"/>
            </a:endParaRPr>
          </a:p>
        </p:txBody>
      </p:sp>
      <p:sp>
        <p:nvSpPr>
          <p:cNvPr id="9" name="Freeform 9"/>
          <p:cNvSpPr/>
          <p:nvPr/>
        </p:nvSpPr>
        <p:spPr>
          <a:xfrm>
            <a:off x="15562825" y="209550"/>
            <a:ext cx="2725175" cy="2393662"/>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5" name="Content Placeholder 5">
            <a:extLst>
              <a:ext uri="{FF2B5EF4-FFF2-40B4-BE49-F238E27FC236}">
                <a16:creationId xmlns:a16="http://schemas.microsoft.com/office/drawing/2014/main" id="{E28D59A5-8A75-7111-BB25-E01FB48A583B}"/>
              </a:ext>
            </a:extLst>
          </p:cNvPr>
          <p:cNvPicPr>
            <a:picLocks noGrp="1" noChangeAspect="1"/>
          </p:cNvPicPr>
          <p:nvPr/>
        </p:nvPicPr>
        <p:blipFill>
          <a:blip r:embed="rId5"/>
          <a:stretch>
            <a:fillRect/>
          </a:stretch>
        </p:blipFill>
        <p:spPr>
          <a:xfrm>
            <a:off x="124596" y="3304799"/>
            <a:ext cx="7963067" cy="3532741"/>
          </a:xfrm>
          <a:prstGeom prst="rect">
            <a:avLst/>
          </a:prstGeom>
        </p:spPr>
      </p:pic>
      <p:sp>
        <p:nvSpPr>
          <p:cNvPr id="16" name="TextBox 9">
            <a:extLst>
              <a:ext uri="{FF2B5EF4-FFF2-40B4-BE49-F238E27FC236}">
                <a16:creationId xmlns:a16="http://schemas.microsoft.com/office/drawing/2014/main" id="{21F01D6E-439B-49FC-A451-F7278386592D}"/>
              </a:ext>
            </a:extLst>
          </p:cNvPr>
          <p:cNvSpPr txBox="1"/>
          <p:nvPr/>
        </p:nvSpPr>
        <p:spPr>
          <a:xfrm>
            <a:off x="8394727" y="4189890"/>
            <a:ext cx="9601200" cy="1109343"/>
          </a:xfrm>
          <a:prstGeom prst="rect">
            <a:avLst/>
          </a:prstGeom>
        </p:spPr>
        <p:txBody>
          <a:bodyPr wrap="square" lIns="0" tIns="0" rIns="0" bIns="0" rtlCol="0" anchor="t">
            <a:spAutoFit/>
          </a:bodyPr>
          <a:lstStyle/>
          <a:p>
            <a:r>
              <a:rPr lang="en-US" sz="2403" spc="235" dirty="0">
                <a:solidFill>
                  <a:srgbClr val="231F20"/>
                </a:solidFill>
                <a:latin typeface="DM Sans"/>
              </a:rPr>
              <a:t>The category Product Design has the highest percentage of successful projects followed by Tabletop games and Music</a:t>
            </a:r>
          </a:p>
        </p:txBody>
      </p:sp>
      <p:pic>
        <p:nvPicPr>
          <p:cNvPr id="17" name="Content Placeholder 5">
            <a:extLst>
              <a:ext uri="{FF2B5EF4-FFF2-40B4-BE49-F238E27FC236}">
                <a16:creationId xmlns:a16="http://schemas.microsoft.com/office/drawing/2014/main" id="{BE45A217-B0FD-0AB1-C271-86E9C9462C30}"/>
              </a:ext>
            </a:extLst>
          </p:cNvPr>
          <p:cNvPicPr>
            <a:picLocks noGrp="1" noChangeAspect="1"/>
          </p:cNvPicPr>
          <p:nvPr/>
        </p:nvPicPr>
        <p:blipFill>
          <a:blip r:embed="rId6"/>
          <a:stretch>
            <a:fillRect/>
          </a:stretch>
        </p:blipFill>
        <p:spPr>
          <a:xfrm>
            <a:off x="124596" y="7101620"/>
            <a:ext cx="7971747" cy="3532741"/>
          </a:xfrm>
          <a:prstGeom prst="rect">
            <a:avLst/>
          </a:prstGeom>
        </p:spPr>
      </p:pic>
      <p:sp>
        <p:nvSpPr>
          <p:cNvPr id="19" name="Content Placeholder 3">
            <a:extLst>
              <a:ext uri="{FF2B5EF4-FFF2-40B4-BE49-F238E27FC236}">
                <a16:creationId xmlns:a16="http://schemas.microsoft.com/office/drawing/2014/main" id="{0A588C07-62C8-4DFD-9447-A6D5A88AB5CE}"/>
              </a:ext>
            </a:extLst>
          </p:cNvPr>
          <p:cNvSpPr txBox="1">
            <a:spLocks/>
          </p:cNvSpPr>
          <p:nvPr/>
        </p:nvSpPr>
        <p:spPr>
          <a:xfrm>
            <a:off x="8610599" y="7406855"/>
            <a:ext cx="7971747" cy="230864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r>
              <a:rPr lang="en-US" sz="2403" spc="235" dirty="0">
                <a:solidFill>
                  <a:srgbClr val="231F20"/>
                </a:solidFill>
                <a:latin typeface="DM Sans"/>
              </a:rPr>
              <a:t>In 2014, we have highest percentage of successful projects when compared to other years.</a:t>
            </a:r>
          </a:p>
          <a:p>
            <a:pPr marL="0"/>
            <a:r>
              <a:rPr lang="en-US" sz="2403" spc="235" dirty="0">
                <a:solidFill>
                  <a:srgbClr val="231F20"/>
                </a:solidFill>
                <a:latin typeface="DM Sans"/>
              </a:rPr>
              <a:t>From year 2010, we can see increase in percentage but after 2015 the percentage is gradually decreasing.</a:t>
            </a:r>
          </a:p>
        </p:txBody>
      </p:sp>
    </p:spTree>
    <p:extLst>
      <p:ext uri="{BB962C8B-B14F-4D97-AF65-F5344CB8AC3E}">
        <p14:creationId xmlns:p14="http://schemas.microsoft.com/office/powerpoint/2010/main" val="351078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7233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grpSp>
        <p:nvGrpSpPr>
          <p:cNvPr id="3" name="Group 3"/>
          <p:cNvGrpSpPr/>
          <p:nvPr/>
        </p:nvGrpSpPr>
        <p:grpSpPr>
          <a:xfrm>
            <a:off x="0" y="0"/>
            <a:ext cx="18288000" cy="2167281"/>
            <a:chOff x="0" y="0"/>
            <a:chExt cx="4816593" cy="570807"/>
          </a:xfrm>
        </p:grpSpPr>
        <p:sp>
          <p:nvSpPr>
            <p:cNvPr id="4" name="Freeform 4"/>
            <p:cNvSpPr/>
            <p:nvPr/>
          </p:nvSpPr>
          <p:spPr>
            <a:xfrm>
              <a:off x="0" y="0"/>
              <a:ext cx="4816592" cy="570807"/>
            </a:xfrm>
            <a:custGeom>
              <a:avLst/>
              <a:gdLst/>
              <a:ahLst/>
              <a:cxnLst/>
              <a:rect l="l" t="t" r="r" b="b"/>
              <a:pathLst>
                <a:path w="4816592" h="570807">
                  <a:moveTo>
                    <a:pt x="0" y="0"/>
                  </a:moveTo>
                  <a:lnTo>
                    <a:pt x="4816592" y="0"/>
                  </a:lnTo>
                  <a:lnTo>
                    <a:pt x="4816592" y="570807"/>
                  </a:lnTo>
                  <a:lnTo>
                    <a:pt x="0" y="570807"/>
                  </a:lnTo>
                  <a:close/>
                </a:path>
              </a:pathLst>
            </a:custGeom>
            <a:solidFill>
              <a:srgbClr val="1A1A1A"/>
            </a:solidFill>
          </p:spPr>
        </p:sp>
        <p:sp>
          <p:nvSpPr>
            <p:cNvPr id="5" name="TextBox 5"/>
            <p:cNvSpPr txBox="1"/>
            <p:nvPr/>
          </p:nvSpPr>
          <p:spPr>
            <a:xfrm>
              <a:off x="0" y="-19050"/>
              <a:ext cx="4816593" cy="58985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940818" y="2404444"/>
            <a:ext cx="16406359" cy="6996010"/>
            <a:chOff x="0" y="0"/>
            <a:chExt cx="3168335" cy="1351043"/>
          </a:xfrm>
        </p:grpSpPr>
        <p:sp>
          <p:nvSpPr>
            <p:cNvPr id="7" name="Freeform 7"/>
            <p:cNvSpPr/>
            <p:nvPr/>
          </p:nvSpPr>
          <p:spPr>
            <a:xfrm>
              <a:off x="0" y="0"/>
              <a:ext cx="3168335" cy="1351043"/>
            </a:xfrm>
            <a:custGeom>
              <a:avLst/>
              <a:gdLst/>
              <a:ahLst/>
              <a:cxnLst/>
              <a:rect l="l" t="t" r="r" b="b"/>
              <a:pathLst>
                <a:path w="3168335" h="1351043">
                  <a:moveTo>
                    <a:pt x="0" y="0"/>
                  </a:moveTo>
                  <a:lnTo>
                    <a:pt x="3168335" y="0"/>
                  </a:lnTo>
                  <a:lnTo>
                    <a:pt x="3168335" y="1351043"/>
                  </a:lnTo>
                  <a:lnTo>
                    <a:pt x="0" y="1351043"/>
                  </a:lnTo>
                  <a:close/>
                </a:path>
              </a:pathLst>
            </a:custGeom>
            <a:solidFill>
              <a:srgbClr val="000000">
                <a:alpha val="0"/>
              </a:srgbClr>
            </a:solidFill>
            <a:ln w="38100" cap="sq">
              <a:solidFill>
                <a:srgbClr val="000000"/>
              </a:solidFill>
              <a:prstDash val="solid"/>
              <a:miter/>
            </a:ln>
          </p:spPr>
        </p:sp>
        <p:sp>
          <p:nvSpPr>
            <p:cNvPr id="8" name="TextBox 8"/>
            <p:cNvSpPr txBox="1"/>
            <p:nvPr/>
          </p:nvSpPr>
          <p:spPr>
            <a:xfrm>
              <a:off x="0" y="-19050"/>
              <a:ext cx="3168335" cy="1370093"/>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4802452" y="87456"/>
            <a:ext cx="3462375" cy="2167282"/>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533009" y="-72330"/>
            <a:ext cx="3657210" cy="1970596"/>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2469316" y="578976"/>
            <a:ext cx="12309968" cy="914079"/>
          </a:xfrm>
          <a:prstGeom prst="rect">
            <a:avLst/>
          </a:prstGeom>
        </p:spPr>
        <p:txBody>
          <a:bodyPr lIns="0" tIns="0" rIns="0" bIns="0" rtlCol="0" anchor="t">
            <a:spAutoFit/>
          </a:bodyPr>
          <a:lstStyle/>
          <a:p>
            <a:pPr algn="ctr">
              <a:lnSpc>
                <a:spcPts val="7494"/>
              </a:lnSpc>
            </a:pPr>
            <a:r>
              <a:rPr lang="en-US" sz="5430" b="1" spc="532">
                <a:solidFill>
                  <a:srgbClr val="FFFFFF"/>
                </a:solidFill>
                <a:latin typeface="Oswald Bold"/>
                <a:ea typeface="Oswald Bold"/>
                <a:cs typeface="Oswald Bold"/>
                <a:sym typeface="Oswald Bold"/>
              </a:rPr>
              <a:t>SQL QUERY FOR KPI CALCULATION</a:t>
            </a:r>
          </a:p>
        </p:txBody>
      </p:sp>
      <p:sp>
        <p:nvSpPr>
          <p:cNvPr id="12" name="TextBox 12"/>
          <p:cNvSpPr txBox="1"/>
          <p:nvPr/>
        </p:nvSpPr>
        <p:spPr>
          <a:xfrm>
            <a:off x="1045634" y="8226557"/>
            <a:ext cx="16034885" cy="1024191"/>
          </a:xfrm>
          <a:prstGeom prst="rect">
            <a:avLst/>
          </a:prstGeom>
        </p:spPr>
        <p:txBody>
          <a:bodyPr lIns="0" tIns="0" rIns="0" bIns="0" rtlCol="0" anchor="t">
            <a:spAutoFit/>
          </a:bodyPr>
          <a:lstStyle/>
          <a:p>
            <a:pPr marL="213884" lvl="1" algn="l">
              <a:lnSpc>
                <a:spcPts val="2734"/>
              </a:lnSpc>
            </a:pPr>
            <a:r>
              <a:rPr lang="en-US" sz="2000" dirty="0"/>
              <a:t>This query would help  to </a:t>
            </a:r>
            <a:r>
              <a:rPr lang="en-US" sz="2000" b="1" dirty="0"/>
              <a:t>calculate the total funds raised per campaign or per category over a specified time period (e.g., the last quarter)</a:t>
            </a:r>
            <a:r>
              <a:rPr lang="en-US" sz="2000" dirty="0"/>
              <a:t>. The query would aggregate data from contributions or backer transactions, grouping them by campaign or crowdfunding category (such as technology, arts, or charity), and provide insights into how much funding each campaign or category has received.</a:t>
            </a:r>
            <a:endParaRPr lang="en-US" sz="1981" spc="194" dirty="0">
              <a:solidFill>
                <a:srgbClr val="231F20"/>
              </a:solidFill>
              <a:latin typeface="DM Sans"/>
              <a:ea typeface="DM Sans"/>
              <a:cs typeface="DM Sans"/>
              <a:sym typeface="DM Sans"/>
            </a:endParaRPr>
          </a:p>
        </p:txBody>
      </p:sp>
      <p:grpSp>
        <p:nvGrpSpPr>
          <p:cNvPr id="14" name="Group 14"/>
          <p:cNvGrpSpPr/>
          <p:nvPr/>
        </p:nvGrpSpPr>
        <p:grpSpPr>
          <a:xfrm>
            <a:off x="1207449" y="2594352"/>
            <a:ext cx="15873097" cy="5367812"/>
            <a:chOff x="0" y="0"/>
            <a:chExt cx="13889356" cy="7804445"/>
          </a:xfrm>
        </p:grpSpPr>
        <p:grpSp>
          <p:nvGrpSpPr>
            <p:cNvPr id="15" name="Group 15"/>
            <p:cNvGrpSpPr/>
            <p:nvPr/>
          </p:nvGrpSpPr>
          <p:grpSpPr>
            <a:xfrm>
              <a:off x="6662" y="0"/>
              <a:ext cx="4380629" cy="3977617"/>
              <a:chOff x="0" y="0"/>
              <a:chExt cx="7694275" cy="6986411"/>
            </a:xfrm>
          </p:grpSpPr>
          <p:sp>
            <p:nvSpPr>
              <p:cNvPr id="16" name="Freeform 16"/>
              <p:cNvSpPr/>
              <p:nvPr/>
            </p:nvSpPr>
            <p:spPr>
              <a:xfrm>
                <a:off x="0" y="0"/>
                <a:ext cx="7694295" cy="6986397"/>
              </a:xfrm>
              <a:custGeom>
                <a:avLst/>
                <a:gdLst/>
                <a:ahLst/>
                <a:cxnLst/>
                <a:rect l="l" t="t" r="r" b="b"/>
                <a:pathLst>
                  <a:path w="7694295" h="6986397">
                    <a:moveTo>
                      <a:pt x="0" y="0"/>
                    </a:moveTo>
                    <a:lnTo>
                      <a:pt x="7694295" y="0"/>
                    </a:lnTo>
                    <a:lnTo>
                      <a:pt x="7694295" y="6986397"/>
                    </a:lnTo>
                    <a:lnTo>
                      <a:pt x="0" y="6986397"/>
                    </a:lnTo>
                    <a:lnTo>
                      <a:pt x="0" y="0"/>
                    </a:lnTo>
                    <a:close/>
                  </a:path>
                </a:pathLst>
              </a:custGeom>
              <a:blipFill>
                <a:blip r:embed="rId6"/>
                <a:stretch>
                  <a:fillRect l="-9263" r="-9263"/>
                </a:stretch>
              </a:blipFill>
            </p:spPr>
          </p:sp>
        </p:grpSp>
        <p:grpSp>
          <p:nvGrpSpPr>
            <p:cNvPr id="17" name="Group 17"/>
            <p:cNvGrpSpPr/>
            <p:nvPr/>
          </p:nvGrpSpPr>
          <p:grpSpPr>
            <a:xfrm>
              <a:off x="4664257" y="73109"/>
              <a:ext cx="4567504" cy="3707085"/>
              <a:chOff x="0" y="0"/>
              <a:chExt cx="8022507" cy="6511240"/>
            </a:xfrm>
          </p:grpSpPr>
          <p:sp>
            <p:nvSpPr>
              <p:cNvPr id="18" name="Freeform 18"/>
              <p:cNvSpPr/>
              <p:nvPr/>
            </p:nvSpPr>
            <p:spPr>
              <a:xfrm>
                <a:off x="0" y="0"/>
                <a:ext cx="8022463" cy="6511290"/>
              </a:xfrm>
              <a:custGeom>
                <a:avLst/>
                <a:gdLst/>
                <a:ahLst/>
                <a:cxnLst/>
                <a:rect l="l" t="t" r="r" b="b"/>
                <a:pathLst>
                  <a:path w="8022463" h="6511290">
                    <a:moveTo>
                      <a:pt x="0" y="0"/>
                    </a:moveTo>
                    <a:lnTo>
                      <a:pt x="8022463" y="0"/>
                    </a:lnTo>
                    <a:lnTo>
                      <a:pt x="8022463" y="6511290"/>
                    </a:lnTo>
                    <a:lnTo>
                      <a:pt x="0" y="6511290"/>
                    </a:lnTo>
                    <a:lnTo>
                      <a:pt x="0" y="0"/>
                    </a:lnTo>
                    <a:close/>
                  </a:path>
                </a:pathLst>
              </a:custGeom>
              <a:blipFill>
                <a:blip r:embed="rId7"/>
                <a:stretch>
                  <a:fillRect t="-5226" b="-5225"/>
                </a:stretch>
              </a:blipFill>
            </p:spPr>
          </p:sp>
        </p:grpSp>
        <p:grpSp>
          <p:nvGrpSpPr>
            <p:cNvPr id="19" name="Group 19"/>
            <p:cNvGrpSpPr/>
            <p:nvPr/>
          </p:nvGrpSpPr>
          <p:grpSpPr>
            <a:xfrm rot="-6000">
              <a:off x="3335" y="3972588"/>
              <a:ext cx="5773009" cy="3826822"/>
              <a:chOff x="0" y="0"/>
              <a:chExt cx="10139895" cy="6721551"/>
            </a:xfrm>
          </p:grpSpPr>
          <p:sp>
            <p:nvSpPr>
              <p:cNvPr id="20" name="Freeform 20"/>
              <p:cNvSpPr/>
              <p:nvPr/>
            </p:nvSpPr>
            <p:spPr>
              <a:xfrm>
                <a:off x="0" y="0"/>
                <a:ext cx="10139934" cy="6721475"/>
              </a:xfrm>
              <a:custGeom>
                <a:avLst/>
                <a:gdLst/>
                <a:ahLst/>
                <a:cxnLst/>
                <a:rect l="l" t="t" r="r" b="b"/>
                <a:pathLst>
                  <a:path w="10139934" h="6721475">
                    <a:moveTo>
                      <a:pt x="11684" y="0"/>
                    </a:moveTo>
                    <a:lnTo>
                      <a:pt x="10139934" y="17653"/>
                    </a:lnTo>
                    <a:lnTo>
                      <a:pt x="10128250" y="6721475"/>
                    </a:lnTo>
                    <a:lnTo>
                      <a:pt x="0" y="6703822"/>
                    </a:lnTo>
                    <a:lnTo>
                      <a:pt x="11684" y="0"/>
                    </a:lnTo>
                    <a:close/>
                  </a:path>
                </a:pathLst>
              </a:custGeom>
              <a:blipFill>
                <a:blip r:embed="rId8"/>
                <a:stretch>
                  <a:fillRect l="-3689" r="-3689" b="-1"/>
                </a:stretch>
              </a:blipFill>
            </p:spPr>
          </p:sp>
        </p:grpSp>
        <p:grpSp>
          <p:nvGrpSpPr>
            <p:cNvPr id="21" name="Group 21"/>
            <p:cNvGrpSpPr/>
            <p:nvPr/>
          </p:nvGrpSpPr>
          <p:grpSpPr>
            <a:xfrm>
              <a:off x="5933818" y="3977617"/>
              <a:ext cx="5340705" cy="3816764"/>
              <a:chOff x="0" y="0"/>
              <a:chExt cx="9380581" cy="6703884"/>
            </a:xfrm>
          </p:grpSpPr>
          <p:sp>
            <p:nvSpPr>
              <p:cNvPr id="22" name="Freeform 22"/>
              <p:cNvSpPr/>
              <p:nvPr/>
            </p:nvSpPr>
            <p:spPr>
              <a:xfrm>
                <a:off x="0" y="0"/>
                <a:ext cx="9380601" cy="6703822"/>
              </a:xfrm>
              <a:custGeom>
                <a:avLst/>
                <a:gdLst/>
                <a:ahLst/>
                <a:cxnLst/>
                <a:rect l="l" t="t" r="r" b="b"/>
                <a:pathLst>
                  <a:path w="9380601" h="6703822">
                    <a:moveTo>
                      <a:pt x="0" y="0"/>
                    </a:moveTo>
                    <a:lnTo>
                      <a:pt x="9380601" y="0"/>
                    </a:lnTo>
                    <a:lnTo>
                      <a:pt x="9380601" y="6703822"/>
                    </a:lnTo>
                    <a:lnTo>
                      <a:pt x="0" y="6703822"/>
                    </a:lnTo>
                    <a:lnTo>
                      <a:pt x="0" y="0"/>
                    </a:lnTo>
                    <a:close/>
                  </a:path>
                </a:pathLst>
              </a:custGeom>
              <a:blipFill>
                <a:blip r:embed="rId9"/>
                <a:stretch>
                  <a:fillRect l="-846" r="-846"/>
                </a:stretch>
              </a:blipFill>
            </p:spPr>
          </p:sp>
        </p:grpSp>
        <p:grpSp>
          <p:nvGrpSpPr>
            <p:cNvPr id="23" name="Group 23"/>
            <p:cNvGrpSpPr/>
            <p:nvPr/>
          </p:nvGrpSpPr>
          <p:grpSpPr>
            <a:xfrm>
              <a:off x="9231761" y="135266"/>
              <a:ext cx="4657595" cy="3842351"/>
              <a:chOff x="0" y="0"/>
              <a:chExt cx="8180747" cy="6748825"/>
            </a:xfrm>
          </p:grpSpPr>
          <p:sp>
            <p:nvSpPr>
              <p:cNvPr id="24" name="Freeform 24"/>
              <p:cNvSpPr/>
              <p:nvPr/>
            </p:nvSpPr>
            <p:spPr>
              <a:xfrm>
                <a:off x="0" y="0"/>
                <a:ext cx="8180705" cy="6748780"/>
              </a:xfrm>
              <a:custGeom>
                <a:avLst/>
                <a:gdLst/>
                <a:ahLst/>
                <a:cxnLst/>
                <a:rect l="l" t="t" r="r" b="b"/>
                <a:pathLst>
                  <a:path w="8180705" h="6748780">
                    <a:moveTo>
                      <a:pt x="0" y="0"/>
                    </a:moveTo>
                    <a:lnTo>
                      <a:pt x="8180705" y="0"/>
                    </a:lnTo>
                    <a:lnTo>
                      <a:pt x="8180705" y="6748780"/>
                    </a:lnTo>
                    <a:lnTo>
                      <a:pt x="0" y="6748780"/>
                    </a:lnTo>
                    <a:lnTo>
                      <a:pt x="0" y="0"/>
                    </a:lnTo>
                    <a:close/>
                  </a:path>
                </a:pathLst>
              </a:custGeom>
              <a:blipFill>
                <a:blip r:embed="rId10"/>
                <a:stretch>
                  <a:fillRect l="-13880" r="-13880"/>
                </a:stretch>
              </a:blipFill>
            </p:spPr>
          </p:sp>
        </p:grpSp>
        <p:grpSp>
          <p:nvGrpSpPr>
            <p:cNvPr id="25" name="Group 25"/>
            <p:cNvGrpSpPr/>
            <p:nvPr/>
          </p:nvGrpSpPr>
          <p:grpSpPr>
            <a:xfrm>
              <a:off x="9351976" y="6779413"/>
              <a:ext cx="4417163" cy="1014968"/>
              <a:chOff x="0" y="0"/>
              <a:chExt cx="7758444" cy="1782721"/>
            </a:xfrm>
          </p:grpSpPr>
          <p:sp>
            <p:nvSpPr>
              <p:cNvPr id="26" name="Freeform 26"/>
              <p:cNvSpPr/>
              <p:nvPr/>
            </p:nvSpPr>
            <p:spPr>
              <a:xfrm>
                <a:off x="0" y="0"/>
                <a:ext cx="7758430" cy="1782699"/>
              </a:xfrm>
              <a:custGeom>
                <a:avLst/>
                <a:gdLst/>
                <a:ahLst/>
                <a:cxnLst/>
                <a:rect l="l" t="t" r="r" b="b"/>
                <a:pathLst>
                  <a:path w="7758430" h="1782699">
                    <a:moveTo>
                      <a:pt x="0" y="0"/>
                    </a:moveTo>
                    <a:lnTo>
                      <a:pt x="7758430" y="0"/>
                    </a:lnTo>
                    <a:lnTo>
                      <a:pt x="7758430" y="1782699"/>
                    </a:lnTo>
                    <a:lnTo>
                      <a:pt x="0" y="1782699"/>
                    </a:lnTo>
                    <a:lnTo>
                      <a:pt x="0" y="0"/>
                    </a:lnTo>
                    <a:close/>
                  </a:path>
                </a:pathLst>
              </a:custGeom>
              <a:blipFill>
                <a:blip r:embed="rId11"/>
                <a:stretch>
                  <a:fillRect l="-11876" r="-11876" b="-1"/>
                </a:stretch>
              </a:blipFill>
            </p:spPr>
          </p:sp>
        </p:grpSp>
        <p:sp>
          <p:nvSpPr>
            <p:cNvPr id="27" name="Freeform 27"/>
            <p:cNvSpPr/>
            <p:nvPr/>
          </p:nvSpPr>
          <p:spPr>
            <a:xfrm>
              <a:off x="11433596" y="4598666"/>
              <a:ext cx="2254883" cy="1287333"/>
            </a:xfrm>
            <a:custGeom>
              <a:avLst/>
              <a:gdLst/>
              <a:ahLst/>
              <a:cxnLst/>
              <a:rect l="l" t="t" r="r" b="b"/>
              <a:pathLst>
                <a:path w="2254883" h="1287333">
                  <a:moveTo>
                    <a:pt x="0" y="0"/>
                  </a:moveTo>
                  <a:lnTo>
                    <a:pt x="2254882" y="0"/>
                  </a:lnTo>
                  <a:lnTo>
                    <a:pt x="2254882" y="1287333"/>
                  </a:lnTo>
                  <a:lnTo>
                    <a:pt x="0" y="1287333"/>
                  </a:lnTo>
                  <a:lnTo>
                    <a:pt x="0" y="0"/>
                  </a:lnTo>
                  <a:close/>
                </a:path>
              </a:pathLst>
            </a:custGeom>
            <a:blipFill>
              <a:blip r:embed="rId12">
                <a:extLst>
                  <a:ext uri="{96DAC541-7B7A-43D3-8B79-37D633B846F1}">
                    <asvg:svgBlip xmlns:asvg="http://schemas.microsoft.com/office/drawing/2016/SVG/main" r:embed="rId13"/>
                  </a:ext>
                </a:extLst>
              </a:blip>
              <a:stretch>
                <a:fillRect t="-246" b="-246"/>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0684" y="-9513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167281"/>
            <a:chOff x="0" y="0"/>
            <a:chExt cx="4816593" cy="570807"/>
          </a:xfrm>
        </p:grpSpPr>
        <p:sp>
          <p:nvSpPr>
            <p:cNvPr id="4" name="Freeform 4"/>
            <p:cNvSpPr/>
            <p:nvPr/>
          </p:nvSpPr>
          <p:spPr>
            <a:xfrm>
              <a:off x="0" y="0"/>
              <a:ext cx="4816592" cy="570807"/>
            </a:xfrm>
            <a:custGeom>
              <a:avLst/>
              <a:gdLst/>
              <a:ahLst/>
              <a:cxnLst/>
              <a:rect l="l" t="t" r="r" b="b"/>
              <a:pathLst>
                <a:path w="4816592" h="570807">
                  <a:moveTo>
                    <a:pt x="0" y="0"/>
                  </a:moveTo>
                  <a:lnTo>
                    <a:pt x="4816592" y="0"/>
                  </a:lnTo>
                  <a:lnTo>
                    <a:pt x="4816592" y="570807"/>
                  </a:lnTo>
                  <a:lnTo>
                    <a:pt x="0" y="570807"/>
                  </a:lnTo>
                  <a:close/>
                </a:path>
              </a:pathLst>
            </a:custGeom>
            <a:solidFill>
              <a:srgbClr val="1A1A1A"/>
            </a:solidFill>
          </p:spPr>
        </p:sp>
        <p:sp>
          <p:nvSpPr>
            <p:cNvPr id="5" name="TextBox 5"/>
            <p:cNvSpPr txBox="1"/>
            <p:nvPr/>
          </p:nvSpPr>
          <p:spPr>
            <a:xfrm>
              <a:off x="0" y="-19050"/>
              <a:ext cx="4816593" cy="58985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015119" y="2391465"/>
            <a:ext cx="16406359" cy="6996010"/>
            <a:chOff x="0" y="0"/>
            <a:chExt cx="3168335" cy="1351043"/>
          </a:xfrm>
        </p:grpSpPr>
        <p:sp>
          <p:nvSpPr>
            <p:cNvPr id="7" name="Freeform 7"/>
            <p:cNvSpPr/>
            <p:nvPr/>
          </p:nvSpPr>
          <p:spPr>
            <a:xfrm>
              <a:off x="0" y="0"/>
              <a:ext cx="3168335" cy="1351043"/>
            </a:xfrm>
            <a:custGeom>
              <a:avLst/>
              <a:gdLst/>
              <a:ahLst/>
              <a:cxnLst/>
              <a:rect l="l" t="t" r="r" b="b"/>
              <a:pathLst>
                <a:path w="3168335" h="1351043">
                  <a:moveTo>
                    <a:pt x="0" y="0"/>
                  </a:moveTo>
                  <a:lnTo>
                    <a:pt x="3168335" y="0"/>
                  </a:lnTo>
                  <a:lnTo>
                    <a:pt x="3168335" y="1351043"/>
                  </a:lnTo>
                  <a:lnTo>
                    <a:pt x="0" y="1351043"/>
                  </a:lnTo>
                  <a:close/>
                </a:path>
              </a:pathLst>
            </a:custGeom>
            <a:solidFill>
              <a:srgbClr val="000000">
                <a:alpha val="0"/>
              </a:srgbClr>
            </a:solidFill>
            <a:ln w="38100" cap="sq">
              <a:solidFill>
                <a:srgbClr val="000000"/>
              </a:solidFill>
              <a:prstDash val="solid"/>
              <a:miter/>
            </a:ln>
          </p:spPr>
        </p:sp>
        <p:sp>
          <p:nvSpPr>
            <p:cNvPr id="8" name="TextBox 8"/>
            <p:cNvSpPr txBox="1"/>
            <p:nvPr/>
          </p:nvSpPr>
          <p:spPr>
            <a:xfrm>
              <a:off x="0" y="-19050"/>
              <a:ext cx="3168335" cy="1370093"/>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5298982" y="329136"/>
            <a:ext cx="2942030" cy="1574670"/>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40119" y="-233298"/>
            <a:ext cx="3352315" cy="2633876"/>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2989014" y="578913"/>
            <a:ext cx="12309968" cy="914079"/>
          </a:xfrm>
          <a:prstGeom prst="rect">
            <a:avLst/>
          </a:prstGeom>
        </p:spPr>
        <p:txBody>
          <a:bodyPr lIns="0" tIns="0" rIns="0" bIns="0" rtlCol="0" anchor="t">
            <a:spAutoFit/>
          </a:bodyPr>
          <a:lstStyle/>
          <a:p>
            <a:pPr algn="ctr">
              <a:lnSpc>
                <a:spcPts val="7494"/>
              </a:lnSpc>
            </a:pPr>
            <a:r>
              <a:rPr lang="en-US" sz="5430" b="1" spc="532" dirty="0">
                <a:solidFill>
                  <a:srgbClr val="FFFFFF"/>
                </a:solidFill>
                <a:latin typeface="Oswald Bold"/>
                <a:ea typeface="Oswald Bold"/>
                <a:cs typeface="Oswald Bold"/>
                <a:sym typeface="Oswald Bold"/>
              </a:rPr>
              <a:t>SQL QUERY FOR KPI CALCULATION</a:t>
            </a:r>
          </a:p>
        </p:txBody>
      </p:sp>
      <p:sp>
        <p:nvSpPr>
          <p:cNvPr id="12" name="TextBox 12"/>
          <p:cNvSpPr txBox="1"/>
          <p:nvPr/>
        </p:nvSpPr>
        <p:spPr>
          <a:xfrm>
            <a:off x="1445164" y="8363284"/>
            <a:ext cx="15827716" cy="1024191"/>
          </a:xfrm>
          <a:prstGeom prst="rect">
            <a:avLst/>
          </a:prstGeom>
        </p:spPr>
        <p:txBody>
          <a:bodyPr wrap="square" lIns="0" tIns="0" rIns="0" bIns="0" rtlCol="0" anchor="t">
            <a:spAutoFit/>
          </a:bodyPr>
          <a:lstStyle/>
          <a:p>
            <a:pPr marL="213884" lvl="1" algn="l">
              <a:lnSpc>
                <a:spcPts val="2734"/>
              </a:lnSpc>
            </a:pPr>
            <a:r>
              <a:rPr lang="en-US" sz="2000" dirty="0"/>
              <a:t>In summary, the query would help analyze the financial success of crowdfunding campaigns by summarizing the total funds raised across various campaigns or categories within a given period. This provides valuable insights into campaign performance, donor behavior, and market trends within the crowdfunding ecosystem.</a:t>
            </a:r>
            <a:endParaRPr lang="en-US" sz="1981" spc="194" dirty="0">
              <a:solidFill>
                <a:srgbClr val="231F20"/>
              </a:solidFill>
              <a:latin typeface="DM Sans"/>
              <a:ea typeface="DM Sans"/>
              <a:cs typeface="DM Sans"/>
              <a:sym typeface="DM Sans"/>
            </a:endParaRPr>
          </a:p>
        </p:txBody>
      </p:sp>
      <p:grpSp>
        <p:nvGrpSpPr>
          <p:cNvPr id="14" name="Group 14"/>
          <p:cNvGrpSpPr/>
          <p:nvPr/>
        </p:nvGrpSpPr>
        <p:grpSpPr>
          <a:xfrm>
            <a:off x="1445164" y="2459101"/>
            <a:ext cx="15847198" cy="5679999"/>
            <a:chOff x="0" y="0"/>
            <a:chExt cx="13429406" cy="7630151"/>
          </a:xfrm>
        </p:grpSpPr>
        <p:sp>
          <p:nvSpPr>
            <p:cNvPr id="15" name="Freeform 15"/>
            <p:cNvSpPr/>
            <p:nvPr/>
          </p:nvSpPr>
          <p:spPr>
            <a:xfrm>
              <a:off x="6484291" y="4265914"/>
              <a:ext cx="6928606" cy="3305804"/>
            </a:xfrm>
            <a:custGeom>
              <a:avLst/>
              <a:gdLst/>
              <a:ahLst/>
              <a:cxnLst/>
              <a:rect l="l" t="t" r="r" b="b"/>
              <a:pathLst>
                <a:path w="6928606" h="3305804">
                  <a:moveTo>
                    <a:pt x="0" y="0"/>
                  </a:moveTo>
                  <a:lnTo>
                    <a:pt x="6928606" y="0"/>
                  </a:lnTo>
                  <a:lnTo>
                    <a:pt x="6928606" y="3305804"/>
                  </a:lnTo>
                  <a:lnTo>
                    <a:pt x="0" y="3305804"/>
                  </a:lnTo>
                  <a:lnTo>
                    <a:pt x="0" y="0"/>
                  </a:lnTo>
                  <a:close/>
                </a:path>
              </a:pathLst>
            </a:custGeom>
            <a:blipFill>
              <a:blip r:embed="rId5"/>
              <a:stretch>
                <a:fillRect t="-7196" r="-714" b="-7196"/>
              </a:stretch>
            </a:blipFill>
          </p:spPr>
        </p:sp>
        <p:sp>
          <p:nvSpPr>
            <p:cNvPr id="16" name="Freeform 16"/>
            <p:cNvSpPr/>
            <p:nvPr/>
          </p:nvSpPr>
          <p:spPr>
            <a:xfrm>
              <a:off x="6467781" y="1765664"/>
              <a:ext cx="6961625" cy="2442068"/>
            </a:xfrm>
            <a:custGeom>
              <a:avLst/>
              <a:gdLst/>
              <a:ahLst/>
              <a:cxnLst/>
              <a:rect l="l" t="t" r="r" b="b"/>
              <a:pathLst>
                <a:path w="6961625" h="2442068">
                  <a:moveTo>
                    <a:pt x="0" y="0"/>
                  </a:moveTo>
                  <a:lnTo>
                    <a:pt x="6961625" y="0"/>
                  </a:lnTo>
                  <a:lnTo>
                    <a:pt x="6961625" y="2442068"/>
                  </a:lnTo>
                  <a:lnTo>
                    <a:pt x="0" y="2442068"/>
                  </a:lnTo>
                  <a:lnTo>
                    <a:pt x="0" y="0"/>
                  </a:lnTo>
                  <a:close/>
                </a:path>
              </a:pathLst>
            </a:custGeom>
            <a:blipFill>
              <a:blip r:embed="rId6"/>
              <a:stretch>
                <a:fillRect l="-20250" r="-20250"/>
              </a:stretch>
            </a:blipFill>
          </p:spPr>
        </p:sp>
        <p:sp>
          <p:nvSpPr>
            <p:cNvPr id="17" name="Freeform 17"/>
            <p:cNvSpPr/>
            <p:nvPr/>
          </p:nvSpPr>
          <p:spPr>
            <a:xfrm>
              <a:off x="0" y="1765664"/>
              <a:ext cx="6310039" cy="2558432"/>
            </a:xfrm>
            <a:custGeom>
              <a:avLst/>
              <a:gdLst/>
              <a:ahLst/>
              <a:cxnLst/>
              <a:rect l="l" t="t" r="r" b="b"/>
              <a:pathLst>
                <a:path w="6310039" h="2558432">
                  <a:moveTo>
                    <a:pt x="0" y="0"/>
                  </a:moveTo>
                  <a:lnTo>
                    <a:pt x="6310039" y="0"/>
                  </a:lnTo>
                  <a:lnTo>
                    <a:pt x="6310039" y="2558432"/>
                  </a:lnTo>
                  <a:lnTo>
                    <a:pt x="0" y="2558432"/>
                  </a:lnTo>
                  <a:lnTo>
                    <a:pt x="0" y="0"/>
                  </a:lnTo>
                  <a:close/>
                </a:path>
              </a:pathLst>
            </a:custGeom>
            <a:blipFill>
              <a:blip r:embed="rId7"/>
              <a:stretch>
                <a:fillRect t="-15309" b="-15309"/>
              </a:stretch>
            </a:blipFill>
          </p:spPr>
        </p:sp>
        <p:sp>
          <p:nvSpPr>
            <p:cNvPr id="18" name="Freeform 18"/>
            <p:cNvSpPr/>
            <p:nvPr/>
          </p:nvSpPr>
          <p:spPr>
            <a:xfrm>
              <a:off x="16510" y="4324096"/>
              <a:ext cx="6293528" cy="3306056"/>
            </a:xfrm>
            <a:custGeom>
              <a:avLst/>
              <a:gdLst/>
              <a:ahLst/>
              <a:cxnLst/>
              <a:rect l="l" t="t" r="r" b="b"/>
              <a:pathLst>
                <a:path w="6293528" h="3306056">
                  <a:moveTo>
                    <a:pt x="0" y="0"/>
                  </a:moveTo>
                  <a:lnTo>
                    <a:pt x="6293529" y="0"/>
                  </a:lnTo>
                  <a:lnTo>
                    <a:pt x="6293529" y="3306055"/>
                  </a:lnTo>
                  <a:lnTo>
                    <a:pt x="0" y="3306055"/>
                  </a:lnTo>
                  <a:lnTo>
                    <a:pt x="0" y="0"/>
                  </a:lnTo>
                  <a:close/>
                </a:path>
              </a:pathLst>
            </a:custGeom>
            <a:blipFill>
              <a:blip r:embed="rId8"/>
              <a:stretch>
                <a:fillRect l="-10146" r="-10146"/>
              </a:stretch>
            </a:blipFill>
          </p:spPr>
        </p:sp>
        <p:sp>
          <p:nvSpPr>
            <p:cNvPr id="19" name="Freeform 19"/>
            <p:cNvSpPr/>
            <p:nvPr/>
          </p:nvSpPr>
          <p:spPr>
            <a:xfrm>
              <a:off x="16510" y="50765"/>
              <a:ext cx="4345646" cy="1573271"/>
            </a:xfrm>
            <a:custGeom>
              <a:avLst/>
              <a:gdLst/>
              <a:ahLst/>
              <a:cxnLst/>
              <a:rect l="l" t="t" r="r" b="b"/>
              <a:pathLst>
                <a:path w="4345646" h="1573271">
                  <a:moveTo>
                    <a:pt x="0" y="0"/>
                  </a:moveTo>
                  <a:lnTo>
                    <a:pt x="4345646" y="0"/>
                  </a:lnTo>
                  <a:lnTo>
                    <a:pt x="4345646" y="1573271"/>
                  </a:lnTo>
                  <a:lnTo>
                    <a:pt x="0" y="1573271"/>
                  </a:lnTo>
                  <a:lnTo>
                    <a:pt x="0" y="0"/>
                  </a:lnTo>
                  <a:close/>
                </a:path>
              </a:pathLst>
            </a:custGeom>
            <a:blipFill>
              <a:blip r:embed="rId9"/>
              <a:stretch>
                <a:fillRect t="-8539" b="-8539"/>
              </a:stretch>
            </a:blipFill>
          </p:spPr>
        </p:sp>
        <p:sp>
          <p:nvSpPr>
            <p:cNvPr id="20" name="Freeform 20"/>
            <p:cNvSpPr/>
            <p:nvPr/>
          </p:nvSpPr>
          <p:spPr>
            <a:xfrm>
              <a:off x="4477720" y="36400"/>
              <a:ext cx="4345646" cy="1573271"/>
            </a:xfrm>
            <a:custGeom>
              <a:avLst/>
              <a:gdLst/>
              <a:ahLst/>
              <a:cxnLst/>
              <a:rect l="l" t="t" r="r" b="b"/>
              <a:pathLst>
                <a:path w="4345646" h="1573271">
                  <a:moveTo>
                    <a:pt x="0" y="0"/>
                  </a:moveTo>
                  <a:lnTo>
                    <a:pt x="4345645" y="0"/>
                  </a:lnTo>
                  <a:lnTo>
                    <a:pt x="4345645" y="1573271"/>
                  </a:lnTo>
                  <a:lnTo>
                    <a:pt x="0" y="1573271"/>
                  </a:lnTo>
                  <a:lnTo>
                    <a:pt x="0" y="0"/>
                  </a:lnTo>
                  <a:close/>
                </a:path>
              </a:pathLst>
            </a:custGeom>
            <a:blipFill>
              <a:blip r:embed="rId10"/>
              <a:stretch>
                <a:fillRect t="-12342" b="-12342"/>
              </a:stretch>
            </a:blipFill>
          </p:spPr>
        </p:sp>
        <p:sp>
          <p:nvSpPr>
            <p:cNvPr id="21" name="Freeform 21"/>
            <p:cNvSpPr/>
            <p:nvPr/>
          </p:nvSpPr>
          <p:spPr>
            <a:xfrm>
              <a:off x="8922420" y="0"/>
              <a:ext cx="4490477" cy="1624036"/>
            </a:xfrm>
            <a:custGeom>
              <a:avLst/>
              <a:gdLst/>
              <a:ahLst/>
              <a:cxnLst/>
              <a:rect l="l" t="t" r="r" b="b"/>
              <a:pathLst>
                <a:path w="4490477" h="1624036">
                  <a:moveTo>
                    <a:pt x="0" y="0"/>
                  </a:moveTo>
                  <a:lnTo>
                    <a:pt x="4490477" y="0"/>
                  </a:lnTo>
                  <a:lnTo>
                    <a:pt x="4490477" y="1624036"/>
                  </a:lnTo>
                  <a:lnTo>
                    <a:pt x="0" y="1624036"/>
                  </a:lnTo>
                  <a:lnTo>
                    <a:pt x="0" y="0"/>
                  </a:lnTo>
                  <a:close/>
                </a:path>
              </a:pathLst>
            </a:custGeom>
            <a:blipFill>
              <a:blip r:embed="rId11"/>
              <a:stretch>
                <a:fillRect t="-31168" b="-31168"/>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167281"/>
            <a:chOff x="0" y="0"/>
            <a:chExt cx="4816593" cy="570807"/>
          </a:xfrm>
        </p:grpSpPr>
        <p:sp>
          <p:nvSpPr>
            <p:cNvPr id="4" name="Freeform 4"/>
            <p:cNvSpPr/>
            <p:nvPr/>
          </p:nvSpPr>
          <p:spPr>
            <a:xfrm>
              <a:off x="0" y="0"/>
              <a:ext cx="4816592" cy="570807"/>
            </a:xfrm>
            <a:custGeom>
              <a:avLst/>
              <a:gdLst/>
              <a:ahLst/>
              <a:cxnLst/>
              <a:rect l="l" t="t" r="r" b="b"/>
              <a:pathLst>
                <a:path w="4816592" h="570807">
                  <a:moveTo>
                    <a:pt x="0" y="0"/>
                  </a:moveTo>
                  <a:lnTo>
                    <a:pt x="4816592" y="0"/>
                  </a:lnTo>
                  <a:lnTo>
                    <a:pt x="4816592" y="570807"/>
                  </a:lnTo>
                  <a:lnTo>
                    <a:pt x="0" y="570807"/>
                  </a:lnTo>
                  <a:close/>
                </a:path>
              </a:pathLst>
            </a:custGeom>
            <a:solidFill>
              <a:srgbClr val="1A1A1A"/>
            </a:solidFill>
          </p:spPr>
        </p:sp>
        <p:sp>
          <p:nvSpPr>
            <p:cNvPr id="5" name="TextBox 5"/>
            <p:cNvSpPr txBox="1"/>
            <p:nvPr/>
          </p:nvSpPr>
          <p:spPr>
            <a:xfrm>
              <a:off x="0" y="-19050"/>
              <a:ext cx="4816593" cy="58985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028700" y="2512611"/>
            <a:ext cx="16406359" cy="6996010"/>
            <a:chOff x="0" y="0"/>
            <a:chExt cx="3168335" cy="1351043"/>
          </a:xfrm>
        </p:grpSpPr>
        <p:sp>
          <p:nvSpPr>
            <p:cNvPr id="7" name="Freeform 7"/>
            <p:cNvSpPr/>
            <p:nvPr/>
          </p:nvSpPr>
          <p:spPr>
            <a:xfrm>
              <a:off x="0" y="0"/>
              <a:ext cx="3168335" cy="1351043"/>
            </a:xfrm>
            <a:custGeom>
              <a:avLst/>
              <a:gdLst/>
              <a:ahLst/>
              <a:cxnLst/>
              <a:rect l="l" t="t" r="r" b="b"/>
              <a:pathLst>
                <a:path w="3168335" h="1351043">
                  <a:moveTo>
                    <a:pt x="0" y="0"/>
                  </a:moveTo>
                  <a:lnTo>
                    <a:pt x="3168335" y="0"/>
                  </a:lnTo>
                  <a:lnTo>
                    <a:pt x="3168335" y="1351043"/>
                  </a:lnTo>
                  <a:lnTo>
                    <a:pt x="0" y="1351043"/>
                  </a:lnTo>
                  <a:close/>
                </a:path>
              </a:pathLst>
            </a:custGeom>
            <a:solidFill>
              <a:srgbClr val="000000">
                <a:alpha val="0"/>
              </a:srgbClr>
            </a:solidFill>
            <a:ln w="38100" cap="sq">
              <a:solidFill>
                <a:srgbClr val="000000"/>
              </a:solidFill>
              <a:prstDash val="solid"/>
              <a:miter/>
            </a:ln>
          </p:spPr>
          <p:txBody>
            <a:bodyPr/>
            <a:lstStyle/>
            <a:p>
              <a:endParaRPr lang="en-US" dirty="0"/>
            </a:p>
          </p:txBody>
        </p:sp>
        <p:sp>
          <p:nvSpPr>
            <p:cNvPr id="8" name="TextBox 8"/>
            <p:cNvSpPr txBox="1"/>
            <p:nvPr/>
          </p:nvSpPr>
          <p:spPr>
            <a:xfrm>
              <a:off x="0" y="-19050"/>
              <a:ext cx="3168335" cy="1370093"/>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3957434" y="48297"/>
            <a:ext cx="3999974" cy="206018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89652" y="-83791"/>
            <a:ext cx="2810793" cy="223961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2986552" y="578976"/>
            <a:ext cx="10906040" cy="914079"/>
          </a:xfrm>
          <a:prstGeom prst="rect">
            <a:avLst/>
          </a:prstGeom>
        </p:spPr>
        <p:txBody>
          <a:bodyPr lIns="0" tIns="0" rIns="0" bIns="0" rtlCol="0" anchor="t">
            <a:spAutoFit/>
          </a:bodyPr>
          <a:lstStyle/>
          <a:p>
            <a:pPr algn="ctr">
              <a:lnSpc>
                <a:spcPts val="7494"/>
              </a:lnSpc>
            </a:pPr>
            <a:r>
              <a:rPr lang="en-US" sz="5430" b="1" spc="532">
                <a:solidFill>
                  <a:srgbClr val="FFFFFF"/>
                </a:solidFill>
                <a:latin typeface="Oswald Bold"/>
                <a:ea typeface="Oswald Bold"/>
                <a:cs typeface="Oswald Bold"/>
                <a:sym typeface="Oswald Bold"/>
              </a:rPr>
              <a:t>EXCEL DASHBOARD OVERVIEW</a:t>
            </a:r>
          </a:p>
        </p:txBody>
      </p:sp>
      <p:sp>
        <p:nvSpPr>
          <p:cNvPr id="12" name="TextBox 12"/>
          <p:cNvSpPr txBox="1"/>
          <p:nvPr/>
        </p:nvSpPr>
        <p:spPr>
          <a:xfrm>
            <a:off x="1094949" y="8346775"/>
            <a:ext cx="16098098" cy="1024191"/>
          </a:xfrm>
          <a:prstGeom prst="rect">
            <a:avLst/>
          </a:prstGeom>
        </p:spPr>
        <p:txBody>
          <a:bodyPr wrap="square" lIns="0" tIns="0" rIns="0" bIns="0" rtlCol="0" anchor="t">
            <a:spAutoFit/>
          </a:bodyPr>
          <a:lstStyle/>
          <a:p>
            <a:pPr marL="213884" lvl="1" algn="l">
              <a:lnSpc>
                <a:spcPts val="2734"/>
              </a:lnSpc>
            </a:pPr>
            <a:r>
              <a:rPr lang="en-US" sz="2000" dirty="0"/>
              <a:t>An Excel dashboard for crowdfunding projects consolidates key metrics such as funds raised, backer demographics, campaign performance, and project progress into a single, easy-to-understand visual interface. By utilizing Pivot Tables, formulas, and charts, this dashboard enables effective analysis and summarization of crowdfunding data.</a:t>
            </a:r>
            <a:endParaRPr lang="en-US" sz="1981" spc="194" dirty="0">
              <a:solidFill>
                <a:srgbClr val="231F20"/>
              </a:solidFill>
              <a:latin typeface="DM Sans"/>
              <a:ea typeface="DM Sans"/>
              <a:cs typeface="DM Sans"/>
              <a:sym typeface="DM Sans"/>
            </a:endParaRPr>
          </a:p>
        </p:txBody>
      </p:sp>
      <p:sp>
        <p:nvSpPr>
          <p:cNvPr id="13" name="Freeform 13"/>
          <p:cNvSpPr/>
          <p:nvPr/>
        </p:nvSpPr>
        <p:spPr>
          <a:xfrm>
            <a:off x="1161202" y="2632627"/>
            <a:ext cx="15907597" cy="5528020"/>
          </a:xfrm>
          <a:custGeom>
            <a:avLst/>
            <a:gdLst/>
            <a:ahLst/>
            <a:cxnLst/>
            <a:rect l="l" t="t" r="r" b="b"/>
            <a:pathLst>
              <a:path w="11691546" h="4970052">
                <a:moveTo>
                  <a:pt x="0" y="0"/>
                </a:moveTo>
                <a:lnTo>
                  <a:pt x="11691546" y="0"/>
                </a:lnTo>
                <a:lnTo>
                  <a:pt x="11691546" y="4970052"/>
                </a:lnTo>
                <a:lnTo>
                  <a:pt x="0" y="4970052"/>
                </a:lnTo>
                <a:lnTo>
                  <a:pt x="0" y="0"/>
                </a:lnTo>
                <a:close/>
              </a:path>
            </a:pathLst>
          </a:custGeom>
          <a:blipFill>
            <a:blip r:embed="rId5"/>
            <a:stretch>
              <a:fillRect t="-123" r="-2897" b="-1483"/>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167281"/>
            <a:chOff x="0" y="0"/>
            <a:chExt cx="4816593" cy="570807"/>
          </a:xfrm>
        </p:grpSpPr>
        <p:sp>
          <p:nvSpPr>
            <p:cNvPr id="4" name="Freeform 4"/>
            <p:cNvSpPr/>
            <p:nvPr/>
          </p:nvSpPr>
          <p:spPr>
            <a:xfrm>
              <a:off x="0" y="0"/>
              <a:ext cx="4816592" cy="570807"/>
            </a:xfrm>
            <a:custGeom>
              <a:avLst/>
              <a:gdLst/>
              <a:ahLst/>
              <a:cxnLst/>
              <a:rect l="l" t="t" r="r" b="b"/>
              <a:pathLst>
                <a:path w="4816592" h="570807">
                  <a:moveTo>
                    <a:pt x="0" y="0"/>
                  </a:moveTo>
                  <a:lnTo>
                    <a:pt x="4816592" y="0"/>
                  </a:lnTo>
                  <a:lnTo>
                    <a:pt x="4816592" y="570807"/>
                  </a:lnTo>
                  <a:lnTo>
                    <a:pt x="0" y="570807"/>
                  </a:lnTo>
                  <a:close/>
                </a:path>
              </a:pathLst>
            </a:custGeom>
            <a:solidFill>
              <a:srgbClr val="1A1A1A"/>
            </a:solidFill>
          </p:spPr>
        </p:sp>
        <p:sp>
          <p:nvSpPr>
            <p:cNvPr id="5" name="TextBox 5"/>
            <p:cNvSpPr txBox="1"/>
            <p:nvPr/>
          </p:nvSpPr>
          <p:spPr>
            <a:xfrm>
              <a:off x="0" y="-19050"/>
              <a:ext cx="4816593" cy="58985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028700" y="2512611"/>
            <a:ext cx="16230600" cy="7385200"/>
            <a:chOff x="0" y="0"/>
            <a:chExt cx="3134393" cy="1351043"/>
          </a:xfrm>
        </p:grpSpPr>
        <p:sp>
          <p:nvSpPr>
            <p:cNvPr id="7" name="Freeform 7"/>
            <p:cNvSpPr/>
            <p:nvPr/>
          </p:nvSpPr>
          <p:spPr>
            <a:xfrm>
              <a:off x="0" y="0"/>
              <a:ext cx="3134393" cy="1351043"/>
            </a:xfrm>
            <a:custGeom>
              <a:avLst/>
              <a:gdLst/>
              <a:ahLst/>
              <a:cxnLst/>
              <a:rect l="l" t="t" r="r" b="b"/>
              <a:pathLst>
                <a:path w="3134393" h="1351043">
                  <a:moveTo>
                    <a:pt x="0" y="0"/>
                  </a:moveTo>
                  <a:lnTo>
                    <a:pt x="3134393" y="0"/>
                  </a:lnTo>
                  <a:lnTo>
                    <a:pt x="3134393" y="1351043"/>
                  </a:lnTo>
                  <a:lnTo>
                    <a:pt x="0" y="1351043"/>
                  </a:lnTo>
                  <a:close/>
                </a:path>
              </a:pathLst>
            </a:custGeom>
            <a:solidFill>
              <a:srgbClr val="000000">
                <a:alpha val="0"/>
              </a:srgbClr>
            </a:solidFill>
            <a:ln w="38100" cap="sq">
              <a:solidFill>
                <a:srgbClr val="000000"/>
              </a:solidFill>
              <a:prstDash val="solid"/>
              <a:miter/>
            </a:ln>
          </p:spPr>
          <p:txBody>
            <a:bodyPr/>
            <a:lstStyle/>
            <a:p>
              <a:endParaRPr lang="en-US" dirty="0"/>
            </a:p>
          </p:txBody>
        </p:sp>
        <p:sp>
          <p:nvSpPr>
            <p:cNvPr id="8" name="TextBox 8"/>
            <p:cNvSpPr txBox="1"/>
            <p:nvPr/>
          </p:nvSpPr>
          <p:spPr>
            <a:xfrm>
              <a:off x="0" y="-19050"/>
              <a:ext cx="3134393" cy="1370093"/>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4640310" y="124955"/>
            <a:ext cx="3522921" cy="1917369"/>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2405" y="332677"/>
            <a:ext cx="3926461" cy="1686612"/>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3505200" y="602706"/>
            <a:ext cx="10906040" cy="914079"/>
          </a:xfrm>
          <a:prstGeom prst="rect">
            <a:avLst/>
          </a:prstGeom>
        </p:spPr>
        <p:txBody>
          <a:bodyPr lIns="0" tIns="0" rIns="0" bIns="0" rtlCol="0" anchor="t">
            <a:spAutoFit/>
          </a:bodyPr>
          <a:lstStyle/>
          <a:p>
            <a:pPr algn="ctr">
              <a:lnSpc>
                <a:spcPts val="7494"/>
              </a:lnSpc>
            </a:pPr>
            <a:r>
              <a:rPr lang="en-US" sz="5430" b="1" spc="532" dirty="0">
                <a:solidFill>
                  <a:srgbClr val="FFFFFF"/>
                </a:solidFill>
                <a:latin typeface="Oswald Bold"/>
                <a:ea typeface="Oswald Bold"/>
                <a:cs typeface="Oswald Bold"/>
                <a:sym typeface="Oswald Bold"/>
              </a:rPr>
              <a:t>EXCEL DASHBOARD OVERVIEW</a:t>
            </a:r>
          </a:p>
        </p:txBody>
      </p:sp>
      <p:sp>
        <p:nvSpPr>
          <p:cNvPr id="12" name="Freeform 12"/>
          <p:cNvSpPr/>
          <p:nvPr/>
        </p:nvSpPr>
        <p:spPr>
          <a:xfrm>
            <a:off x="1167647" y="2640502"/>
            <a:ext cx="15952701" cy="5459159"/>
          </a:xfrm>
          <a:custGeom>
            <a:avLst/>
            <a:gdLst/>
            <a:ahLst/>
            <a:cxnLst/>
            <a:rect l="l" t="t" r="r" b="b"/>
            <a:pathLst>
              <a:path w="15952701" h="3862043">
                <a:moveTo>
                  <a:pt x="0" y="0"/>
                </a:moveTo>
                <a:lnTo>
                  <a:pt x="15952701" y="0"/>
                </a:lnTo>
                <a:lnTo>
                  <a:pt x="15952701" y="3862043"/>
                </a:lnTo>
                <a:lnTo>
                  <a:pt x="0" y="3862043"/>
                </a:lnTo>
                <a:lnTo>
                  <a:pt x="0" y="0"/>
                </a:lnTo>
                <a:close/>
              </a:path>
            </a:pathLst>
          </a:custGeom>
          <a:blipFill>
            <a:blip r:embed="rId5"/>
            <a:stretch>
              <a:fillRect t="-7038" b="-9303"/>
            </a:stretch>
          </a:blipFill>
        </p:spPr>
      </p:sp>
      <p:sp>
        <p:nvSpPr>
          <p:cNvPr id="13" name="TextBox 13"/>
          <p:cNvSpPr txBox="1"/>
          <p:nvPr/>
        </p:nvSpPr>
        <p:spPr>
          <a:xfrm>
            <a:off x="1028700" y="8180545"/>
            <a:ext cx="15692047" cy="1717265"/>
          </a:xfrm>
          <a:prstGeom prst="rect">
            <a:avLst/>
          </a:prstGeom>
        </p:spPr>
        <p:txBody>
          <a:bodyPr lIns="0" tIns="0" rIns="0" bIns="0" rtlCol="0" anchor="t">
            <a:spAutoFit/>
          </a:bodyPr>
          <a:lstStyle/>
          <a:p>
            <a:pPr marL="213884" lvl="1" algn="l">
              <a:lnSpc>
                <a:spcPts val="2734"/>
              </a:lnSpc>
            </a:pPr>
            <a:r>
              <a:rPr lang="en-US" sz="1981" spc="194" dirty="0">
                <a:solidFill>
                  <a:srgbClr val="231F20"/>
                </a:solidFill>
                <a:latin typeface="DM Sans"/>
                <a:ea typeface="DM Sans"/>
                <a:cs typeface="DM Sans"/>
                <a:sym typeface="DM Sans"/>
              </a:rPr>
              <a:t>When building an Excel dashboard for crowdfunding projects, several key features can enhance its functionality and interactivity, enabling users to drill down into the data for more detailed insights. Together, these features create a comprehensive, user-friendly dashboard that empowers crowdfunding managers to track project performance, monitor fundraising progress, and make informed, data-driven decisions.</a:t>
            </a:r>
          </a:p>
          <a:p>
            <a:pPr algn="l">
              <a:lnSpc>
                <a:spcPts val="2734"/>
              </a:lnSpc>
            </a:pPr>
            <a:endParaRPr lang="en-US" sz="1981" spc="194" dirty="0">
              <a:solidFill>
                <a:srgbClr val="231F20"/>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167281"/>
            <a:chOff x="0" y="0"/>
            <a:chExt cx="4816593" cy="570807"/>
          </a:xfrm>
        </p:grpSpPr>
        <p:sp>
          <p:nvSpPr>
            <p:cNvPr id="4" name="Freeform 4"/>
            <p:cNvSpPr/>
            <p:nvPr/>
          </p:nvSpPr>
          <p:spPr>
            <a:xfrm>
              <a:off x="0" y="0"/>
              <a:ext cx="4816592" cy="570807"/>
            </a:xfrm>
            <a:custGeom>
              <a:avLst/>
              <a:gdLst/>
              <a:ahLst/>
              <a:cxnLst/>
              <a:rect l="l" t="t" r="r" b="b"/>
              <a:pathLst>
                <a:path w="4816592" h="570807">
                  <a:moveTo>
                    <a:pt x="0" y="0"/>
                  </a:moveTo>
                  <a:lnTo>
                    <a:pt x="4816592" y="0"/>
                  </a:lnTo>
                  <a:lnTo>
                    <a:pt x="4816592" y="570807"/>
                  </a:lnTo>
                  <a:lnTo>
                    <a:pt x="0" y="570807"/>
                  </a:lnTo>
                  <a:close/>
                </a:path>
              </a:pathLst>
            </a:custGeom>
            <a:solidFill>
              <a:srgbClr val="1A1A1A"/>
            </a:solidFill>
          </p:spPr>
        </p:sp>
        <p:sp>
          <p:nvSpPr>
            <p:cNvPr id="5" name="TextBox 5"/>
            <p:cNvSpPr txBox="1"/>
            <p:nvPr/>
          </p:nvSpPr>
          <p:spPr>
            <a:xfrm>
              <a:off x="0" y="-19050"/>
              <a:ext cx="4816593" cy="58985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581847" y="-363198"/>
            <a:ext cx="3706153" cy="2819400"/>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04800" y="-338205"/>
            <a:ext cx="2743200" cy="2677653"/>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2280915" y="543583"/>
            <a:ext cx="13782651" cy="914079"/>
          </a:xfrm>
          <a:prstGeom prst="rect">
            <a:avLst/>
          </a:prstGeom>
        </p:spPr>
        <p:txBody>
          <a:bodyPr lIns="0" tIns="0" rIns="0" bIns="0" rtlCol="0" anchor="t">
            <a:spAutoFit/>
          </a:bodyPr>
          <a:lstStyle/>
          <a:p>
            <a:pPr algn="ctr">
              <a:lnSpc>
                <a:spcPts val="7494"/>
              </a:lnSpc>
            </a:pPr>
            <a:r>
              <a:rPr lang="en-US" sz="5430" b="1" spc="532" dirty="0">
                <a:solidFill>
                  <a:srgbClr val="FFFFFF"/>
                </a:solidFill>
                <a:latin typeface="Oswald Bold"/>
                <a:ea typeface="Oswald Bold"/>
                <a:cs typeface="Oswald Bold"/>
                <a:sym typeface="Oswald Bold"/>
              </a:rPr>
              <a:t>POWER BI DASHBOARD OVERVIEW</a:t>
            </a:r>
          </a:p>
        </p:txBody>
      </p:sp>
      <p:grpSp>
        <p:nvGrpSpPr>
          <p:cNvPr id="9" name="Group 9"/>
          <p:cNvGrpSpPr/>
          <p:nvPr/>
        </p:nvGrpSpPr>
        <p:grpSpPr>
          <a:xfrm>
            <a:off x="1026928" y="2638465"/>
            <a:ext cx="16230600" cy="7104952"/>
            <a:chOff x="0" y="0"/>
            <a:chExt cx="3134393" cy="1262770"/>
          </a:xfrm>
        </p:grpSpPr>
        <p:sp>
          <p:nvSpPr>
            <p:cNvPr id="10" name="Freeform 10"/>
            <p:cNvSpPr/>
            <p:nvPr/>
          </p:nvSpPr>
          <p:spPr>
            <a:xfrm>
              <a:off x="0" y="0"/>
              <a:ext cx="3134393" cy="1262770"/>
            </a:xfrm>
            <a:custGeom>
              <a:avLst/>
              <a:gdLst/>
              <a:ahLst/>
              <a:cxnLst/>
              <a:rect l="l" t="t" r="r" b="b"/>
              <a:pathLst>
                <a:path w="3134393" h="1262770">
                  <a:moveTo>
                    <a:pt x="0" y="0"/>
                  </a:moveTo>
                  <a:lnTo>
                    <a:pt x="3134393" y="0"/>
                  </a:lnTo>
                  <a:lnTo>
                    <a:pt x="3134393" y="1262770"/>
                  </a:lnTo>
                  <a:lnTo>
                    <a:pt x="0" y="1262770"/>
                  </a:lnTo>
                  <a:close/>
                </a:path>
              </a:pathLst>
            </a:custGeom>
            <a:solidFill>
              <a:srgbClr val="000000">
                <a:alpha val="0"/>
              </a:srgbClr>
            </a:solidFill>
            <a:ln w="38100" cap="sq">
              <a:solidFill>
                <a:srgbClr val="000000"/>
              </a:solidFill>
              <a:prstDash val="solid"/>
              <a:miter/>
            </a:ln>
          </p:spPr>
        </p:sp>
        <p:sp>
          <p:nvSpPr>
            <p:cNvPr id="11" name="TextBox 11"/>
            <p:cNvSpPr txBox="1"/>
            <p:nvPr/>
          </p:nvSpPr>
          <p:spPr>
            <a:xfrm>
              <a:off x="0" y="-19050"/>
              <a:ext cx="3134393" cy="128182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158724" y="2764714"/>
            <a:ext cx="15793118" cy="5774420"/>
          </a:xfrm>
          <a:custGeom>
            <a:avLst/>
            <a:gdLst/>
            <a:ahLst/>
            <a:cxnLst/>
            <a:rect l="l" t="t" r="r" b="b"/>
            <a:pathLst>
              <a:path w="10573086" h="5753522">
                <a:moveTo>
                  <a:pt x="0" y="0"/>
                </a:moveTo>
                <a:lnTo>
                  <a:pt x="10573086" y="0"/>
                </a:lnTo>
                <a:lnTo>
                  <a:pt x="10573086" y="5753521"/>
                </a:lnTo>
                <a:lnTo>
                  <a:pt x="0" y="5753521"/>
                </a:lnTo>
                <a:lnTo>
                  <a:pt x="0" y="0"/>
                </a:lnTo>
                <a:close/>
              </a:path>
            </a:pathLst>
          </a:custGeom>
          <a:blipFill>
            <a:blip r:embed="rId5"/>
            <a:stretch>
              <a:fillRect l="-883" t="-416" r="-116"/>
            </a:stretch>
          </a:blipFill>
        </p:spPr>
      </p:sp>
      <p:sp>
        <p:nvSpPr>
          <p:cNvPr id="15" name="TextBox 13">
            <a:extLst>
              <a:ext uri="{FF2B5EF4-FFF2-40B4-BE49-F238E27FC236}">
                <a16:creationId xmlns:a16="http://schemas.microsoft.com/office/drawing/2014/main" id="{91E71AA0-20C6-469D-BD45-3579CCA6E903}"/>
              </a:ext>
            </a:extLst>
          </p:cNvPr>
          <p:cNvSpPr txBox="1"/>
          <p:nvPr/>
        </p:nvSpPr>
        <p:spPr>
          <a:xfrm>
            <a:off x="1158724" y="8689293"/>
            <a:ext cx="15488318" cy="903965"/>
          </a:xfrm>
          <a:prstGeom prst="rect">
            <a:avLst/>
          </a:prstGeom>
        </p:spPr>
        <p:txBody>
          <a:bodyPr wrap="square" lIns="0" tIns="0" rIns="0" bIns="0" rtlCol="0" anchor="t">
            <a:spAutoFit/>
          </a:bodyPr>
          <a:lstStyle/>
          <a:p>
            <a:pPr marL="184090" lvl="1" algn="l">
              <a:lnSpc>
                <a:spcPts val="2353"/>
              </a:lnSpc>
            </a:pPr>
            <a:r>
              <a:rPr lang="en-US" sz="1600" dirty="0"/>
              <a:t>In the crowdfunding project, </a:t>
            </a:r>
            <a:r>
              <a:rPr lang="en-US" sz="1600" b="1" dirty="0"/>
              <a:t>Power BI</a:t>
            </a:r>
            <a:r>
              <a:rPr lang="en-US" sz="1600" dirty="0"/>
              <a:t> was used to create a dynamic and interactive dashboard that visualizes key metrics, making it easier for project managers and stakeholders to analyze and monitor the campaign performance. Power BI offers advanced features such as data modeling, real-time updates, and interactive visualizations, making it an ideal tool for this type of analysis.</a:t>
            </a:r>
            <a:endParaRPr lang="en-US" sz="1705" spc="167" dirty="0">
              <a:solidFill>
                <a:srgbClr val="231F20"/>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167281"/>
            <a:chOff x="0" y="0"/>
            <a:chExt cx="4816593" cy="570807"/>
          </a:xfrm>
        </p:grpSpPr>
        <p:sp>
          <p:nvSpPr>
            <p:cNvPr id="4" name="Freeform 4"/>
            <p:cNvSpPr/>
            <p:nvPr/>
          </p:nvSpPr>
          <p:spPr>
            <a:xfrm>
              <a:off x="0" y="0"/>
              <a:ext cx="4816592" cy="570807"/>
            </a:xfrm>
            <a:custGeom>
              <a:avLst/>
              <a:gdLst/>
              <a:ahLst/>
              <a:cxnLst/>
              <a:rect l="l" t="t" r="r" b="b"/>
              <a:pathLst>
                <a:path w="4816592" h="570807">
                  <a:moveTo>
                    <a:pt x="0" y="0"/>
                  </a:moveTo>
                  <a:lnTo>
                    <a:pt x="4816592" y="0"/>
                  </a:lnTo>
                  <a:lnTo>
                    <a:pt x="4816592" y="570807"/>
                  </a:lnTo>
                  <a:lnTo>
                    <a:pt x="0" y="570807"/>
                  </a:lnTo>
                  <a:close/>
                </a:path>
              </a:pathLst>
            </a:custGeom>
            <a:solidFill>
              <a:srgbClr val="1A1A1A"/>
            </a:solidFill>
          </p:spPr>
        </p:sp>
        <p:sp>
          <p:nvSpPr>
            <p:cNvPr id="5" name="TextBox 5"/>
            <p:cNvSpPr txBox="1"/>
            <p:nvPr/>
          </p:nvSpPr>
          <p:spPr>
            <a:xfrm>
              <a:off x="0" y="-19050"/>
              <a:ext cx="4816593" cy="58985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596316" y="-21718"/>
            <a:ext cx="3504749" cy="2214166"/>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7721" y="86124"/>
            <a:ext cx="2758967" cy="216728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939309" y="677966"/>
            <a:ext cx="13782651" cy="914079"/>
          </a:xfrm>
          <a:prstGeom prst="rect">
            <a:avLst/>
          </a:prstGeom>
        </p:spPr>
        <p:txBody>
          <a:bodyPr lIns="0" tIns="0" rIns="0" bIns="0" rtlCol="0" anchor="t">
            <a:spAutoFit/>
          </a:bodyPr>
          <a:lstStyle/>
          <a:p>
            <a:pPr algn="ctr">
              <a:lnSpc>
                <a:spcPts val="7494"/>
              </a:lnSpc>
            </a:pPr>
            <a:r>
              <a:rPr lang="en-US" sz="5430" b="1" spc="532" dirty="0">
                <a:solidFill>
                  <a:srgbClr val="FFFFFF"/>
                </a:solidFill>
                <a:latin typeface="Oswald Bold"/>
                <a:ea typeface="Oswald Bold"/>
                <a:cs typeface="Oswald Bold"/>
                <a:sym typeface="Oswald Bold"/>
              </a:rPr>
              <a:t>POWER BI DASHBOARD OVERVIEW</a:t>
            </a:r>
          </a:p>
        </p:txBody>
      </p:sp>
      <p:grpSp>
        <p:nvGrpSpPr>
          <p:cNvPr id="9" name="Group 9"/>
          <p:cNvGrpSpPr/>
          <p:nvPr/>
        </p:nvGrpSpPr>
        <p:grpSpPr>
          <a:xfrm>
            <a:off x="1002837" y="2719390"/>
            <a:ext cx="16230600" cy="7148510"/>
            <a:chOff x="0" y="0"/>
            <a:chExt cx="3134393" cy="1262770"/>
          </a:xfrm>
        </p:grpSpPr>
        <p:sp>
          <p:nvSpPr>
            <p:cNvPr id="10" name="Freeform 10"/>
            <p:cNvSpPr/>
            <p:nvPr/>
          </p:nvSpPr>
          <p:spPr>
            <a:xfrm>
              <a:off x="0" y="0"/>
              <a:ext cx="3134393" cy="1262770"/>
            </a:xfrm>
            <a:custGeom>
              <a:avLst/>
              <a:gdLst/>
              <a:ahLst/>
              <a:cxnLst/>
              <a:rect l="l" t="t" r="r" b="b"/>
              <a:pathLst>
                <a:path w="3134393" h="1262770">
                  <a:moveTo>
                    <a:pt x="0" y="0"/>
                  </a:moveTo>
                  <a:lnTo>
                    <a:pt x="3134393" y="0"/>
                  </a:lnTo>
                  <a:lnTo>
                    <a:pt x="3134393" y="1262770"/>
                  </a:lnTo>
                  <a:lnTo>
                    <a:pt x="0" y="1262770"/>
                  </a:lnTo>
                  <a:close/>
                </a:path>
              </a:pathLst>
            </a:custGeom>
            <a:solidFill>
              <a:srgbClr val="000000">
                <a:alpha val="0"/>
              </a:srgbClr>
            </a:solidFill>
            <a:ln w="38100" cap="sq">
              <a:solidFill>
                <a:srgbClr val="000000"/>
              </a:solidFill>
              <a:prstDash val="solid"/>
              <a:miter/>
            </a:ln>
          </p:spPr>
        </p:sp>
        <p:sp>
          <p:nvSpPr>
            <p:cNvPr id="11" name="TextBox 11"/>
            <p:cNvSpPr txBox="1"/>
            <p:nvPr/>
          </p:nvSpPr>
          <p:spPr>
            <a:xfrm>
              <a:off x="0" y="-19050"/>
              <a:ext cx="3134393" cy="128182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1169055" y="2822037"/>
            <a:ext cx="15898164" cy="5586502"/>
          </a:xfrm>
          <a:custGeom>
            <a:avLst/>
            <a:gdLst/>
            <a:ahLst/>
            <a:cxnLst/>
            <a:rect l="l" t="t" r="r" b="b"/>
            <a:pathLst>
              <a:path w="10374255" h="5784340">
                <a:moveTo>
                  <a:pt x="0" y="0"/>
                </a:moveTo>
                <a:lnTo>
                  <a:pt x="10374255" y="0"/>
                </a:lnTo>
                <a:lnTo>
                  <a:pt x="10374255" y="5784340"/>
                </a:lnTo>
                <a:lnTo>
                  <a:pt x="0" y="5784340"/>
                </a:lnTo>
                <a:lnTo>
                  <a:pt x="0" y="0"/>
                </a:lnTo>
                <a:close/>
              </a:path>
            </a:pathLst>
          </a:custGeom>
          <a:blipFill>
            <a:blip r:embed="rId5"/>
            <a:stretch>
              <a:fillRect l="-184" r="-158" b="-617"/>
            </a:stretch>
          </a:blipFill>
        </p:spPr>
      </p:sp>
      <p:sp>
        <p:nvSpPr>
          <p:cNvPr id="15" name="TextBox 13">
            <a:extLst>
              <a:ext uri="{FF2B5EF4-FFF2-40B4-BE49-F238E27FC236}">
                <a16:creationId xmlns:a16="http://schemas.microsoft.com/office/drawing/2014/main" id="{26B48B94-E152-47DB-ACD7-A349B83B8673}"/>
              </a:ext>
            </a:extLst>
          </p:cNvPr>
          <p:cNvSpPr txBox="1"/>
          <p:nvPr/>
        </p:nvSpPr>
        <p:spPr>
          <a:xfrm>
            <a:off x="1238875" y="8668604"/>
            <a:ext cx="15828344" cy="939231"/>
          </a:xfrm>
          <a:prstGeom prst="rect">
            <a:avLst/>
          </a:prstGeom>
        </p:spPr>
        <p:txBody>
          <a:bodyPr wrap="square" lIns="0" tIns="0" rIns="0" bIns="0" rtlCol="0" anchor="t">
            <a:spAutoFit/>
          </a:bodyPr>
          <a:lstStyle/>
          <a:p>
            <a:pPr marL="192295" lvl="1" algn="l">
              <a:lnSpc>
                <a:spcPts val="2458"/>
              </a:lnSpc>
            </a:pPr>
            <a:r>
              <a:rPr lang="en-US" sz="1600" dirty="0"/>
              <a:t>By using </a:t>
            </a:r>
            <a:r>
              <a:rPr lang="en-US" sz="1600" b="1" dirty="0"/>
              <a:t>Power BI</a:t>
            </a:r>
            <a:r>
              <a:rPr lang="en-US" sz="1600" dirty="0"/>
              <a:t> in the crowdfunding project, the dashboard provided a rich, interactive environment for analyzing and visualizing data. With a combination of </a:t>
            </a:r>
            <a:r>
              <a:rPr lang="en-US" sz="1600" b="1" dirty="0"/>
              <a:t>bar charts</a:t>
            </a:r>
            <a:r>
              <a:rPr lang="en-US" sz="1600" dirty="0"/>
              <a:t>, </a:t>
            </a:r>
            <a:r>
              <a:rPr lang="en-US" sz="1600" b="1" dirty="0"/>
              <a:t>line graphs</a:t>
            </a:r>
            <a:r>
              <a:rPr lang="en-US" sz="1600" dirty="0"/>
              <a:t>, </a:t>
            </a:r>
            <a:r>
              <a:rPr lang="en-US" sz="1600" b="1" dirty="0"/>
              <a:t>KPIs</a:t>
            </a:r>
            <a:r>
              <a:rPr lang="en-US" sz="1600" dirty="0"/>
              <a:t>, </a:t>
            </a:r>
            <a:r>
              <a:rPr lang="en-US" sz="1600" b="1" dirty="0"/>
              <a:t>pie charts</a:t>
            </a:r>
            <a:r>
              <a:rPr lang="en-US" sz="1600" dirty="0"/>
              <a:t>, and other visualizations, the dashboard allowed users to quickly assess campaign performance, track funds raised, and make informed decisions. The </a:t>
            </a:r>
            <a:r>
              <a:rPr lang="en-US" sz="1600" b="1" dirty="0"/>
              <a:t>interactive filters</a:t>
            </a:r>
            <a:r>
              <a:rPr lang="en-US" sz="1600" dirty="0"/>
              <a:t>, </a:t>
            </a:r>
            <a:r>
              <a:rPr lang="en-US" sz="1600" b="1" dirty="0"/>
              <a:t>drill-through options</a:t>
            </a:r>
            <a:r>
              <a:rPr lang="en-US" sz="1600" dirty="0"/>
              <a:t>, and </a:t>
            </a:r>
            <a:r>
              <a:rPr lang="en-US" sz="1600" b="1" dirty="0"/>
              <a:t>real-time data refresh</a:t>
            </a:r>
            <a:r>
              <a:rPr lang="en-US" sz="1600" dirty="0"/>
              <a:t> made the dashboard a dynamic tool for crowdfunding managers, helping them drive successful campaigns through data-driven insights.</a:t>
            </a:r>
            <a:endParaRPr lang="en-US" sz="1781" spc="174" dirty="0">
              <a:solidFill>
                <a:srgbClr val="231F2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167281"/>
            <a:chOff x="0" y="0"/>
            <a:chExt cx="4816593" cy="570807"/>
          </a:xfrm>
        </p:grpSpPr>
        <p:sp>
          <p:nvSpPr>
            <p:cNvPr id="4" name="Freeform 4"/>
            <p:cNvSpPr/>
            <p:nvPr/>
          </p:nvSpPr>
          <p:spPr>
            <a:xfrm>
              <a:off x="0" y="0"/>
              <a:ext cx="4816592" cy="570807"/>
            </a:xfrm>
            <a:custGeom>
              <a:avLst/>
              <a:gdLst/>
              <a:ahLst/>
              <a:cxnLst/>
              <a:rect l="l" t="t" r="r" b="b"/>
              <a:pathLst>
                <a:path w="4816592" h="570807">
                  <a:moveTo>
                    <a:pt x="0" y="0"/>
                  </a:moveTo>
                  <a:lnTo>
                    <a:pt x="4816592" y="0"/>
                  </a:lnTo>
                  <a:lnTo>
                    <a:pt x="4816592" y="570807"/>
                  </a:lnTo>
                  <a:lnTo>
                    <a:pt x="0" y="570807"/>
                  </a:lnTo>
                  <a:close/>
                </a:path>
              </a:pathLst>
            </a:custGeom>
            <a:solidFill>
              <a:srgbClr val="1A1A1A"/>
            </a:solidFill>
          </p:spPr>
        </p:sp>
        <p:sp>
          <p:nvSpPr>
            <p:cNvPr id="5" name="TextBox 5"/>
            <p:cNvSpPr txBox="1"/>
            <p:nvPr/>
          </p:nvSpPr>
          <p:spPr>
            <a:xfrm>
              <a:off x="0" y="-19050"/>
              <a:ext cx="4816593" cy="58985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594437" y="23196"/>
            <a:ext cx="2633921" cy="204855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28600" y="223210"/>
            <a:ext cx="2633921" cy="1914893"/>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969435" y="524036"/>
            <a:ext cx="13782651" cy="914079"/>
          </a:xfrm>
          <a:prstGeom prst="rect">
            <a:avLst/>
          </a:prstGeom>
        </p:spPr>
        <p:txBody>
          <a:bodyPr lIns="0" tIns="0" rIns="0" bIns="0" rtlCol="0" anchor="t">
            <a:spAutoFit/>
          </a:bodyPr>
          <a:lstStyle/>
          <a:p>
            <a:pPr algn="ctr">
              <a:lnSpc>
                <a:spcPts val="7494"/>
              </a:lnSpc>
            </a:pPr>
            <a:r>
              <a:rPr lang="en-US" sz="5430" b="1" spc="532">
                <a:solidFill>
                  <a:srgbClr val="FFFFFF"/>
                </a:solidFill>
                <a:latin typeface="Oswald Bold"/>
                <a:ea typeface="Oswald Bold"/>
                <a:cs typeface="Oswald Bold"/>
                <a:sym typeface="Oswald Bold"/>
              </a:rPr>
              <a:t>TABLEAU VISUALIZATIONS OVERVIEW</a:t>
            </a:r>
          </a:p>
        </p:txBody>
      </p:sp>
      <p:grpSp>
        <p:nvGrpSpPr>
          <p:cNvPr id="9" name="Group 9"/>
          <p:cNvGrpSpPr/>
          <p:nvPr/>
        </p:nvGrpSpPr>
        <p:grpSpPr>
          <a:xfrm>
            <a:off x="852344" y="2490516"/>
            <a:ext cx="16902256" cy="7272448"/>
            <a:chOff x="0" y="0"/>
            <a:chExt cx="3134393" cy="1262770"/>
          </a:xfrm>
        </p:grpSpPr>
        <p:sp>
          <p:nvSpPr>
            <p:cNvPr id="10" name="Freeform 10"/>
            <p:cNvSpPr/>
            <p:nvPr/>
          </p:nvSpPr>
          <p:spPr>
            <a:xfrm>
              <a:off x="0" y="0"/>
              <a:ext cx="3134393" cy="1262770"/>
            </a:xfrm>
            <a:custGeom>
              <a:avLst/>
              <a:gdLst/>
              <a:ahLst/>
              <a:cxnLst/>
              <a:rect l="l" t="t" r="r" b="b"/>
              <a:pathLst>
                <a:path w="3134393" h="1262770">
                  <a:moveTo>
                    <a:pt x="0" y="0"/>
                  </a:moveTo>
                  <a:lnTo>
                    <a:pt x="3134393" y="0"/>
                  </a:lnTo>
                  <a:lnTo>
                    <a:pt x="3134393" y="1262770"/>
                  </a:lnTo>
                  <a:lnTo>
                    <a:pt x="0" y="1262770"/>
                  </a:lnTo>
                  <a:close/>
                </a:path>
              </a:pathLst>
            </a:custGeom>
            <a:solidFill>
              <a:srgbClr val="000000">
                <a:alpha val="0"/>
              </a:srgbClr>
            </a:solidFill>
            <a:ln w="38100" cap="sq">
              <a:solidFill>
                <a:srgbClr val="000000"/>
              </a:solidFill>
              <a:prstDash val="solid"/>
              <a:miter/>
            </a:ln>
          </p:spPr>
          <p:txBody>
            <a:bodyPr/>
            <a:lstStyle/>
            <a:p>
              <a:endParaRPr lang="en-US" dirty="0"/>
            </a:p>
          </p:txBody>
        </p:sp>
        <p:sp>
          <p:nvSpPr>
            <p:cNvPr id="11" name="TextBox 11"/>
            <p:cNvSpPr txBox="1"/>
            <p:nvPr/>
          </p:nvSpPr>
          <p:spPr>
            <a:xfrm>
              <a:off x="0" y="-19050"/>
              <a:ext cx="3134393" cy="1281820"/>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279126" y="8539561"/>
            <a:ext cx="16156530" cy="1024191"/>
          </a:xfrm>
          <a:prstGeom prst="rect">
            <a:avLst/>
          </a:prstGeom>
        </p:spPr>
        <p:txBody>
          <a:bodyPr wrap="square" lIns="0" tIns="0" rIns="0" bIns="0" rtlCol="0" anchor="t">
            <a:spAutoFit/>
          </a:bodyPr>
          <a:lstStyle/>
          <a:p>
            <a:pPr marL="427769" lvl="1" indent="-213884" algn="l">
              <a:lnSpc>
                <a:spcPts val="2734"/>
              </a:lnSpc>
              <a:buFont typeface="Arial"/>
              <a:buChar char="•"/>
            </a:pPr>
            <a:r>
              <a:rPr lang="en-US" sz="2000" dirty="0"/>
              <a:t>In a </a:t>
            </a:r>
            <a:r>
              <a:rPr lang="en-US" sz="2000" b="1" dirty="0"/>
              <a:t>Tableau dashboard</a:t>
            </a:r>
            <a:r>
              <a:rPr lang="en-US" sz="2000" dirty="0"/>
              <a:t> for crowdfunding projects, several </a:t>
            </a:r>
            <a:r>
              <a:rPr lang="en-US" sz="2000" b="1" dirty="0"/>
              <a:t>interactive elements</a:t>
            </a:r>
            <a:r>
              <a:rPr lang="en-US" sz="2000" dirty="0"/>
              <a:t> were implemented to enhance the analysis process and make the dashboard more engaging for users. These features allowed users to explore data dynamically, dive deeper into specific metrics, and gain a more comprehensive understanding of campaign performance.</a:t>
            </a:r>
            <a:endParaRPr lang="en-US" sz="1981" spc="194" dirty="0">
              <a:solidFill>
                <a:srgbClr val="231F20"/>
              </a:solidFill>
              <a:latin typeface="DM Sans"/>
              <a:ea typeface="DM Sans"/>
              <a:cs typeface="DM Sans"/>
              <a:sym typeface="DM Sans"/>
            </a:endParaRPr>
          </a:p>
        </p:txBody>
      </p:sp>
      <p:sp>
        <p:nvSpPr>
          <p:cNvPr id="13" name="Freeform 13"/>
          <p:cNvSpPr/>
          <p:nvPr/>
        </p:nvSpPr>
        <p:spPr>
          <a:xfrm>
            <a:off x="1143000" y="2545499"/>
            <a:ext cx="16611600" cy="5794850"/>
          </a:xfrm>
          <a:custGeom>
            <a:avLst/>
            <a:gdLst/>
            <a:ahLst/>
            <a:cxnLst/>
            <a:rect l="l" t="t" r="r" b="b"/>
            <a:pathLst>
              <a:path w="10696893" h="5345037">
                <a:moveTo>
                  <a:pt x="0" y="0"/>
                </a:moveTo>
                <a:lnTo>
                  <a:pt x="10696894" y="0"/>
                </a:lnTo>
                <a:lnTo>
                  <a:pt x="10696894" y="5345037"/>
                </a:lnTo>
                <a:lnTo>
                  <a:pt x="0" y="5345037"/>
                </a:lnTo>
                <a:lnTo>
                  <a:pt x="0" y="0"/>
                </a:lnTo>
                <a:close/>
              </a:path>
            </a:pathLst>
          </a:custGeom>
          <a:blipFill>
            <a:blip r:embed="rId5"/>
            <a:stretch>
              <a:fillRect l="-32" t="-1396" r="-32"/>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167281"/>
            <a:chOff x="0" y="0"/>
            <a:chExt cx="4816593" cy="570807"/>
          </a:xfrm>
        </p:grpSpPr>
        <p:sp>
          <p:nvSpPr>
            <p:cNvPr id="4" name="Freeform 4"/>
            <p:cNvSpPr/>
            <p:nvPr/>
          </p:nvSpPr>
          <p:spPr>
            <a:xfrm>
              <a:off x="0" y="0"/>
              <a:ext cx="4816592" cy="570807"/>
            </a:xfrm>
            <a:custGeom>
              <a:avLst/>
              <a:gdLst/>
              <a:ahLst/>
              <a:cxnLst/>
              <a:rect l="l" t="t" r="r" b="b"/>
              <a:pathLst>
                <a:path w="4816592" h="570807">
                  <a:moveTo>
                    <a:pt x="0" y="0"/>
                  </a:moveTo>
                  <a:lnTo>
                    <a:pt x="4816592" y="0"/>
                  </a:lnTo>
                  <a:lnTo>
                    <a:pt x="4816592" y="570807"/>
                  </a:lnTo>
                  <a:lnTo>
                    <a:pt x="0" y="570807"/>
                  </a:lnTo>
                  <a:close/>
                </a:path>
              </a:pathLst>
            </a:custGeom>
            <a:solidFill>
              <a:srgbClr val="1A1A1A"/>
            </a:solidFill>
          </p:spPr>
        </p:sp>
        <p:sp>
          <p:nvSpPr>
            <p:cNvPr id="5" name="TextBox 5"/>
            <p:cNvSpPr txBox="1"/>
            <p:nvPr/>
          </p:nvSpPr>
          <p:spPr>
            <a:xfrm>
              <a:off x="0" y="-19050"/>
              <a:ext cx="4816593" cy="58985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392400" y="-72330"/>
            <a:ext cx="2895600" cy="2802942"/>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04801" y="-342900"/>
            <a:ext cx="3352801" cy="2785723"/>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981200" y="615055"/>
            <a:ext cx="13782651" cy="914079"/>
          </a:xfrm>
          <a:prstGeom prst="rect">
            <a:avLst/>
          </a:prstGeom>
        </p:spPr>
        <p:txBody>
          <a:bodyPr lIns="0" tIns="0" rIns="0" bIns="0" rtlCol="0" anchor="t">
            <a:spAutoFit/>
          </a:bodyPr>
          <a:lstStyle/>
          <a:p>
            <a:pPr algn="ctr">
              <a:lnSpc>
                <a:spcPts val="7494"/>
              </a:lnSpc>
            </a:pPr>
            <a:r>
              <a:rPr lang="en-US" sz="5430" b="1" spc="532" dirty="0">
                <a:solidFill>
                  <a:srgbClr val="FFFFFF"/>
                </a:solidFill>
                <a:latin typeface="Oswald Bold"/>
                <a:ea typeface="Oswald Bold"/>
                <a:cs typeface="Oswald Bold"/>
                <a:sym typeface="Oswald Bold"/>
              </a:rPr>
              <a:t>TABLEAU VISUALIZATIONS OVERVIEW</a:t>
            </a:r>
          </a:p>
        </p:txBody>
      </p:sp>
      <p:grpSp>
        <p:nvGrpSpPr>
          <p:cNvPr id="9" name="Group 9"/>
          <p:cNvGrpSpPr/>
          <p:nvPr/>
        </p:nvGrpSpPr>
        <p:grpSpPr>
          <a:xfrm>
            <a:off x="609600" y="2349146"/>
            <a:ext cx="17221199" cy="7413818"/>
            <a:chOff x="0" y="0"/>
            <a:chExt cx="3134393" cy="1262770"/>
          </a:xfrm>
        </p:grpSpPr>
        <p:sp>
          <p:nvSpPr>
            <p:cNvPr id="10" name="Freeform 10"/>
            <p:cNvSpPr/>
            <p:nvPr/>
          </p:nvSpPr>
          <p:spPr>
            <a:xfrm>
              <a:off x="0" y="0"/>
              <a:ext cx="3134393" cy="1262770"/>
            </a:xfrm>
            <a:custGeom>
              <a:avLst/>
              <a:gdLst/>
              <a:ahLst/>
              <a:cxnLst/>
              <a:rect l="l" t="t" r="r" b="b"/>
              <a:pathLst>
                <a:path w="3134393" h="1262770">
                  <a:moveTo>
                    <a:pt x="0" y="0"/>
                  </a:moveTo>
                  <a:lnTo>
                    <a:pt x="3134393" y="0"/>
                  </a:lnTo>
                  <a:lnTo>
                    <a:pt x="3134393" y="1262770"/>
                  </a:lnTo>
                  <a:lnTo>
                    <a:pt x="0" y="1262770"/>
                  </a:lnTo>
                  <a:close/>
                </a:path>
              </a:pathLst>
            </a:custGeom>
            <a:solidFill>
              <a:srgbClr val="000000">
                <a:alpha val="0"/>
              </a:srgbClr>
            </a:solidFill>
            <a:ln w="38100" cap="sq">
              <a:solidFill>
                <a:srgbClr val="000000"/>
              </a:solidFill>
              <a:prstDash val="solid"/>
              <a:miter/>
            </a:ln>
          </p:spPr>
        </p:sp>
        <p:sp>
          <p:nvSpPr>
            <p:cNvPr id="11" name="TextBox 11"/>
            <p:cNvSpPr txBox="1"/>
            <p:nvPr/>
          </p:nvSpPr>
          <p:spPr>
            <a:xfrm>
              <a:off x="0" y="-19050"/>
              <a:ext cx="3134393" cy="128182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838200" y="2442823"/>
            <a:ext cx="16840200" cy="5495031"/>
          </a:xfrm>
          <a:custGeom>
            <a:avLst/>
            <a:gdLst/>
            <a:ahLst/>
            <a:cxnLst/>
            <a:rect l="l" t="t" r="r" b="b"/>
            <a:pathLst>
              <a:path w="10859126" h="5279341">
                <a:moveTo>
                  <a:pt x="0" y="0"/>
                </a:moveTo>
                <a:lnTo>
                  <a:pt x="10859126" y="0"/>
                </a:lnTo>
                <a:lnTo>
                  <a:pt x="10859126" y="5279341"/>
                </a:lnTo>
                <a:lnTo>
                  <a:pt x="0" y="5279341"/>
                </a:lnTo>
                <a:lnTo>
                  <a:pt x="0" y="0"/>
                </a:lnTo>
                <a:close/>
              </a:path>
            </a:pathLst>
          </a:custGeom>
          <a:blipFill>
            <a:blip r:embed="rId5"/>
            <a:stretch>
              <a:fillRect t="-2590" b="-934"/>
            </a:stretch>
          </a:blipFill>
        </p:spPr>
      </p:sp>
      <p:sp>
        <p:nvSpPr>
          <p:cNvPr id="13" name="TextBox 13"/>
          <p:cNvSpPr txBox="1"/>
          <p:nvPr/>
        </p:nvSpPr>
        <p:spPr>
          <a:xfrm>
            <a:off x="838200" y="7997909"/>
            <a:ext cx="16687800" cy="1370440"/>
          </a:xfrm>
          <a:prstGeom prst="rect">
            <a:avLst/>
          </a:prstGeom>
        </p:spPr>
        <p:txBody>
          <a:bodyPr wrap="square" lIns="0" tIns="0" rIns="0" bIns="0" rtlCol="0" anchor="t">
            <a:spAutoFit/>
          </a:bodyPr>
          <a:lstStyle/>
          <a:p>
            <a:pPr marL="213885" lvl="1" algn="l">
              <a:lnSpc>
                <a:spcPts val="2734"/>
              </a:lnSpc>
            </a:pPr>
            <a:r>
              <a:rPr lang="en-US" sz="2000" dirty="0"/>
              <a:t>Interactive elements in Tableau, such as </a:t>
            </a:r>
            <a:r>
              <a:rPr lang="en-US" sz="2000" b="1" dirty="0"/>
              <a:t>filters</a:t>
            </a:r>
            <a:r>
              <a:rPr lang="en-US" sz="2000" dirty="0"/>
              <a:t>, </a:t>
            </a:r>
            <a:r>
              <a:rPr lang="en-US" sz="2000" b="1" dirty="0"/>
              <a:t>drill-throughs</a:t>
            </a:r>
            <a:r>
              <a:rPr lang="en-US" sz="2000" dirty="0"/>
              <a:t>, </a:t>
            </a:r>
            <a:r>
              <a:rPr lang="en-US" sz="2000" b="1" dirty="0"/>
              <a:t>tooltips</a:t>
            </a:r>
            <a:r>
              <a:rPr lang="en-US" sz="2000" dirty="0"/>
              <a:t>, </a:t>
            </a:r>
            <a:r>
              <a:rPr lang="en-US" sz="2000" b="1" dirty="0"/>
              <a:t>dynamic filtering</a:t>
            </a:r>
            <a:r>
              <a:rPr lang="en-US" sz="2000" dirty="0"/>
              <a:t>, </a:t>
            </a:r>
            <a:r>
              <a:rPr lang="en-US" sz="2000" b="1" dirty="0"/>
              <a:t>dashboard actions</a:t>
            </a:r>
            <a:r>
              <a:rPr lang="en-US" sz="2000" dirty="0"/>
              <a:t>, </a:t>
            </a:r>
            <a:r>
              <a:rPr lang="en-US" sz="2000" b="1" dirty="0"/>
              <a:t>parameters for what-if analysis</a:t>
            </a:r>
            <a:r>
              <a:rPr lang="en-US" sz="2000" dirty="0"/>
              <a:t>, and </a:t>
            </a:r>
            <a:r>
              <a:rPr lang="en-US" sz="2000" b="1" dirty="0"/>
              <a:t>geospatial mapping</a:t>
            </a:r>
            <a:r>
              <a:rPr lang="en-US" sz="2000" dirty="0"/>
              <a:t>, significantly enhanced the crowdfunding project’s dashboard. These features provided users with the flexibility to explore the data from different perspectives, dive deeper into key metrics, and easily compare different campaigns or regions. Tableau’s powerful visualization and interactivity features empowered crowdfunding managers to make informed, data-driven decisions, track performance more effectively, and optimize future fundraising strategies.</a:t>
            </a:r>
            <a:endParaRPr lang="en-US" sz="1981" spc="194" dirty="0">
              <a:solidFill>
                <a:srgbClr val="231F2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r>
              <a:rPr lang="en-US" dirty="0"/>
              <a:t> </a:t>
            </a:r>
          </a:p>
        </p:txBody>
      </p:sp>
      <p:sp>
        <p:nvSpPr>
          <p:cNvPr id="3" name="Freeform 3"/>
          <p:cNvSpPr/>
          <p:nvPr/>
        </p:nvSpPr>
        <p:spPr>
          <a:xfrm>
            <a:off x="5307472" y="6672678"/>
            <a:ext cx="7673056" cy="3323358"/>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178376" y="7970445"/>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509653" y="6014770"/>
            <a:ext cx="1268693" cy="1211025"/>
          </a:xfrm>
          <a:custGeom>
            <a:avLst/>
            <a:gdLst/>
            <a:ahLst/>
            <a:cxnLst/>
            <a:rect l="l" t="t" r="r" b="b"/>
            <a:pathLst>
              <a:path w="1268693" h="1211025">
                <a:moveTo>
                  <a:pt x="0" y="0"/>
                </a:moveTo>
                <a:lnTo>
                  <a:pt x="1268694" y="0"/>
                </a:lnTo>
                <a:lnTo>
                  <a:pt x="1268694"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5076880"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0" name="Group 10"/>
          <p:cNvGrpSpPr/>
          <p:nvPr/>
        </p:nvGrpSpPr>
        <p:grpSpPr>
          <a:xfrm>
            <a:off x="3492577" y="1407038"/>
            <a:ext cx="3474003" cy="1196281"/>
            <a:chOff x="0" y="0"/>
            <a:chExt cx="914964" cy="315070"/>
          </a:xfrm>
        </p:grpSpPr>
        <p:sp>
          <p:nvSpPr>
            <p:cNvPr id="11" name="Freeform 11"/>
            <p:cNvSpPr/>
            <p:nvPr/>
          </p:nvSpPr>
          <p:spPr>
            <a:xfrm>
              <a:off x="0" y="0"/>
              <a:ext cx="914964" cy="315070"/>
            </a:xfrm>
            <a:custGeom>
              <a:avLst/>
              <a:gdLst/>
              <a:ahLst/>
              <a:cxnLst/>
              <a:rect l="l" t="t" r="r" b="b"/>
              <a:pathLst>
                <a:path w="914964" h="315070">
                  <a:moveTo>
                    <a:pt x="0" y="0"/>
                  </a:moveTo>
                  <a:lnTo>
                    <a:pt x="914964" y="0"/>
                  </a:lnTo>
                  <a:lnTo>
                    <a:pt x="914964" y="315070"/>
                  </a:lnTo>
                  <a:lnTo>
                    <a:pt x="0" y="315070"/>
                  </a:lnTo>
                  <a:close/>
                </a:path>
              </a:pathLst>
            </a:custGeom>
            <a:solidFill>
              <a:srgbClr val="1A1A1A"/>
            </a:solidFill>
          </p:spPr>
        </p:sp>
        <p:sp>
          <p:nvSpPr>
            <p:cNvPr id="12" name="TextBox 12"/>
            <p:cNvSpPr txBox="1"/>
            <p:nvPr/>
          </p:nvSpPr>
          <p:spPr>
            <a:xfrm>
              <a:off x="0" y="-57150"/>
              <a:ext cx="914964" cy="372220"/>
            </a:xfrm>
            <a:prstGeom prst="rect">
              <a:avLst/>
            </a:prstGeom>
          </p:spPr>
          <p:txBody>
            <a:bodyPr lIns="50800" tIns="50800" rIns="50800" bIns="50800" rtlCol="0" anchor="ctr"/>
            <a:lstStyle/>
            <a:p>
              <a:pPr marL="0" lvl="0" indent="0" algn="ctr">
                <a:lnSpc>
                  <a:spcPts val="4114"/>
                </a:lnSpc>
                <a:spcBef>
                  <a:spcPct val="0"/>
                </a:spcBef>
              </a:pPr>
              <a:r>
                <a:rPr lang="en-US" sz="2981" b="1" spc="29" dirty="0">
                  <a:solidFill>
                    <a:srgbClr val="FFFFFF"/>
                  </a:solidFill>
                  <a:latin typeface="DM Sans Bold"/>
                  <a:ea typeface="DM Sans Bold"/>
                  <a:cs typeface="DM Sans Bold"/>
                  <a:sym typeface="DM Sans Bold"/>
                </a:rPr>
                <a:t>Technical Challenges</a:t>
              </a:r>
            </a:p>
          </p:txBody>
        </p:sp>
      </p:grpSp>
      <p:sp>
        <p:nvSpPr>
          <p:cNvPr id="13" name="TextBox 13"/>
          <p:cNvSpPr txBox="1"/>
          <p:nvPr/>
        </p:nvSpPr>
        <p:spPr>
          <a:xfrm>
            <a:off x="2733165" y="290964"/>
            <a:ext cx="11552977" cy="884794"/>
          </a:xfrm>
          <a:prstGeom prst="rect">
            <a:avLst/>
          </a:prstGeom>
        </p:spPr>
        <p:txBody>
          <a:bodyPr lIns="0" tIns="0" rIns="0" bIns="0" rtlCol="0" anchor="t">
            <a:spAutoFit/>
          </a:bodyPr>
          <a:lstStyle/>
          <a:p>
            <a:pPr algn="ctr">
              <a:lnSpc>
                <a:spcPts val="7517"/>
              </a:lnSpc>
            </a:pPr>
            <a:r>
              <a:rPr lang="en-US" sz="5447" b="1" spc="288" dirty="0">
                <a:solidFill>
                  <a:srgbClr val="231F20"/>
                </a:solidFill>
                <a:latin typeface="Oswald Bold"/>
                <a:ea typeface="Oswald Bold"/>
                <a:cs typeface="Oswald Bold"/>
                <a:sym typeface="Oswald Bold"/>
              </a:rPr>
              <a:t> CHALLENGES ENCOUNTERED</a:t>
            </a:r>
          </a:p>
        </p:txBody>
      </p:sp>
      <p:sp>
        <p:nvSpPr>
          <p:cNvPr id="14" name="TextBox 14"/>
          <p:cNvSpPr txBox="1"/>
          <p:nvPr/>
        </p:nvSpPr>
        <p:spPr>
          <a:xfrm>
            <a:off x="2125250" y="2983457"/>
            <a:ext cx="6254887" cy="1436291"/>
          </a:xfrm>
          <a:prstGeom prst="rect">
            <a:avLst/>
          </a:prstGeom>
        </p:spPr>
        <p:txBody>
          <a:bodyPr wrap="square" lIns="0" tIns="0" rIns="0" bIns="0" rtlCol="0" anchor="t">
            <a:spAutoFit/>
          </a:bodyPr>
          <a:lstStyle/>
          <a:p>
            <a:pPr marL="0" lvl="0" indent="0" algn="ctr">
              <a:lnSpc>
                <a:spcPts val="2774"/>
              </a:lnSpc>
              <a:spcBef>
                <a:spcPct val="0"/>
              </a:spcBef>
            </a:pPr>
            <a:r>
              <a:rPr lang="en-US" sz="2400" b="1" dirty="0"/>
              <a:t>SQL Data Loading Errors</a:t>
            </a:r>
            <a:r>
              <a:rPr lang="en-US" sz="2400" dirty="0"/>
              <a:t>: We encountered issues while loading data from the SQL database due to  data structure was huge and slow query execution.</a:t>
            </a:r>
            <a:endParaRPr lang="en-US" sz="2010" spc="197" dirty="0">
              <a:solidFill>
                <a:srgbClr val="231F20"/>
              </a:solidFill>
              <a:latin typeface="DM Sans"/>
              <a:ea typeface="DM Sans"/>
              <a:cs typeface="DM Sans"/>
              <a:sym typeface="DM Sans"/>
            </a:endParaRPr>
          </a:p>
        </p:txBody>
      </p:sp>
      <p:grpSp>
        <p:nvGrpSpPr>
          <p:cNvPr id="19" name="Group 19"/>
          <p:cNvGrpSpPr/>
          <p:nvPr/>
        </p:nvGrpSpPr>
        <p:grpSpPr>
          <a:xfrm>
            <a:off x="10585155" y="1199235"/>
            <a:ext cx="3536397" cy="1535333"/>
            <a:chOff x="-848061" y="-175289"/>
            <a:chExt cx="931397" cy="360320"/>
          </a:xfrm>
        </p:grpSpPr>
        <p:sp>
          <p:nvSpPr>
            <p:cNvPr id="20" name="Freeform 20"/>
            <p:cNvSpPr/>
            <p:nvPr/>
          </p:nvSpPr>
          <p:spPr>
            <a:xfrm>
              <a:off x="-831628" y="-127146"/>
              <a:ext cx="914964" cy="303170"/>
            </a:xfrm>
            <a:custGeom>
              <a:avLst/>
              <a:gdLst/>
              <a:ahLst/>
              <a:cxnLst/>
              <a:rect l="l" t="t" r="r" b="b"/>
              <a:pathLst>
                <a:path w="914964" h="303170">
                  <a:moveTo>
                    <a:pt x="0" y="0"/>
                  </a:moveTo>
                  <a:lnTo>
                    <a:pt x="914964" y="0"/>
                  </a:lnTo>
                  <a:lnTo>
                    <a:pt x="914964" y="303170"/>
                  </a:lnTo>
                  <a:lnTo>
                    <a:pt x="0" y="303170"/>
                  </a:lnTo>
                  <a:close/>
                </a:path>
              </a:pathLst>
            </a:custGeom>
            <a:solidFill>
              <a:srgbClr val="1A1A1A"/>
            </a:solidFill>
          </p:spPr>
        </p:sp>
        <p:sp>
          <p:nvSpPr>
            <p:cNvPr id="21" name="TextBox 21"/>
            <p:cNvSpPr txBox="1"/>
            <p:nvPr/>
          </p:nvSpPr>
          <p:spPr>
            <a:xfrm>
              <a:off x="-848061" y="-175289"/>
              <a:ext cx="914964" cy="360320"/>
            </a:xfrm>
            <a:prstGeom prst="rect">
              <a:avLst/>
            </a:prstGeom>
          </p:spPr>
          <p:txBody>
            <a:bodyPr lIns="50800" tIns="50800" rIns="50800" bIns="50800" rtlCol="0" anchor="ctr"/>
            <a:lstStyle/>
            <a:p>
              <a:pPr marL="0" lvl="0" indent="0" algn="ctr">
                <a:lnSpc>
                  <a:spcPts val="4114"/>
                </a:lnSpc>
                <a:spcBef>
                  <a:spcPct val="0"/>
                </a:spcBef>
              </a:pPr>
              <a:r>
                <a:rPr lang="en-US" sz="2981" b="1" spc="29" dirty="0">
                  <a:solidFill>
                    <a:srgbClr val="FFFFFF"/>
                  </a:solidFill>
                  <a:latin typeface="DM Sans Bold"/>
                  <a:ea typeface="DM Sans Bold"/>
                  <a:cs typeface="DM Sans Bold"/>
                  <a:sym typeface="DM Sans Bold"/>
                </a:rPr>
                <a:t>Solutions/ Workaround</a:t>
              </a:r>
            </a:p>
          </p:txBody>
        </p:sp>
      </p:grpSp>
      <p:sp>
        <p:nvSpPr>
          <p:cNvPr id="22" name="TextBox 22"/>
          <p:cNvSpPr txBox="1"/>
          <p:nvPr/>
        </p:nvSpPr>
        <p:spPr>
          <a:xfrm>
            <a:off x="10095667" y="3123315"/>
            <a:ext cx="4824417" cy="1077218"/>
          </a:xfrm>
          <a:prstGeom prst="rect">
            <a:avLst/>
          </a:prstGeom>
        </p:spPr>
        <p:txBody>
          <a:bodyPr wrap="square" lIns="0" tIns="0" rIns="0" bIns="0" rtlCol="0" anchor="t">
            <a:spAutoFit/>
          </a:bodyPr>
          <a:lstStyle/>
          <a:p>
            <a:pPr marL="0" lvl="0" indent="0" algn="ctr">
              <a:lnSpc>
                <a:spcPts val="2774"/>
              </a:lnSpc>
              <a:spcBef>
                <a:spcPct val="0"/>
              </a:spcBef>
            </a:pPr>
            <a:r>
              <a:rPr lang="en-US" sz="2400" dirty="0"/>
              <a:t>This was resolved by optimizing SQL queries and cleaning the data before import.</a:t>
            </a:r>
            <a:endParaRPr lang="en-US" sz="2010" spc="197" dirty="0">
              <a:solidFill>
                <a:srgbClr val="231F20"/>
              </a:solidFill>
              <a:latin typeface="DM Sans"/>
              <a:ea typeface="DM Sans"/>
              <a:cs typeface="DM Sans"/>
              <a:sym typeface="DM Sans"/>
            </a:endParaRPr>
          </a:p>
        </p:txBody>
      </p:sp>
      <p:sp>
        <p:nvSpPr>
          <p:cNvPr id="23" name="Freeform 23"/>
          <p:cNvSpPr/>
          <p:nvPr/>
        </p:nvSpPr>
        <p:spPr>
          <a:xfrm>
            <a:off x="14286143" y="-45213"/>
            <a:ext cx="4001858" cy="3001298"/>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rot="-4176364">
            <a:off x="344448" y="5909536"/>
            <a:ext cx="3863638" cy="3853478"/>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TextBox 14">
            <a:extLst>
              <a:ext uri="{FF2B5EF4-FFF2-40B4-BE49-F238E27FC236}">
                <a16:creationId xmlns:a16="http://schemas.microsoft.com/office/drawing/2014/main" id="{AB867BA5-528C-4F4D-9A67-3FA3DAAFBDAC}"/>
              </a:ext>
            </a:extLst>
          </p:cNvPr>
          <p:cNvSpPr txBox="1"/>
          <p:nvPr/>
        </p:nvSpPr>
        <p:spPr>
          <a:xfrm>
            <a:off x="2125251" y="4583398"/>
            <a:ext cx="6254887" cy="718145"/>
          </a:xfrm>
          <a:prstGeom prst="rect">
            <a:avLst/>
          </a:prstGeom>
        </p:spPr>
        <p:txBody>
          <a:bodyPr wrap="square" lIns="0" tIns="0" rIns="0" bIns="0" rtlCol="0" anchor="t">
            <a:spAutoFit/>
          </a:bodyPr>
          <a:lstStyle/>
          <a:p>
            <a:pPr marL="0" lvl="0" indent="0" algn="ctr">
              <a:lnSpc>
                <a:spcPts val="2774"/>
              </a:lnSpc>
              <a:spcBef>
                <a:spcPct val="0"/>
              </a:spcBef>
            </a:pPr>
            <a:r>
              <a:rPr lang="en-US" sz="2400" dirty="0"/>
              <a:t>The slicers were not filtering data correctly due to mis linked fields in the data model</a:t>
            </a:r>
            <a:endParaRPr lang="en-US" sz="2010" spc="197" dirty="0">
              <a:solidFill>
                <a:srgbClr val="231F20"/>
              </a:solidFill>
              <a:latin typeface="DM Sans"/>
              <a:ea typeface="DM Sans"/>
              <a:cs typeface="DM Sans"/>
              <a:sym typeface="DM Sans"/>
            </a:endParaRPr>
          </a:p>
        </p:txBody>
      </p:sp>
      <p:sp>
        <p:nvSpPr>
          <p:cNvPr id="27" name="TextBox 22">
            <a:extLst>
              <a:ext uri="{FF2B5EF4-FFF2-40B4-BE49-F238E27FC236}">
                <a16:creationId xmlns:a16="http://schemas.microsoft.com/office/drawing/2014/main" id="{1A3A432A-3BDD-4B24-824A-DA300DD1E8F0}"/>
              </a:ext>
            </a:extLst>
          </p:cNvPr>
          <p:cNvSpPr txBox="1"/>
          <p:nvPr/>
        </p:nvSpPr>
        <p:spPr>
          <a:xfrm>
            <a:off x="9907863" y="4439076"/>
            <a:ext cx="5673940" cy="1077218"/>
          </a:xfrm>
          <a:prstGeom prst="rect">
            <a:avLst/>
          </a:prstGeom>
        </p:spPr>
        <p:txBody>
          <a:bodyPr wrap="square" lIns="0" tIns="0" rIns="0" bIns="0" rtlCol="0" anchor="t">
            <a:spAutoFit/>
          </a:bodyPr>
          <a:lstStyle/>
          <a:p>
            <a:pPr marL="0" lvl="0" indent="0" algn="ctr">
              <a:lnSpc>
                <a:spcPts val="2774"/>
              </a:lnSpc>
              <a:spcBef>
                <a:spcPct val="0"/>
              </a:spcBef>
            </a:pPr>
            <a:r>
              <a:rPr lang="en-US" sz="2400" dirty="0"/>
              <a:t>We fixed this by reconfiguring the slicers to properly connect to the relevant data, restoring full functionality.</a:t>
            </a:r>
            <a:endParaRPr lang="en-US" sz="2010" spc="197" dirty="0">
              <a:solidFill>
                <a:srgbClr val="231F20"/>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318051" y="4548084"/>
            <a:ext cx="5064745" cy="5432061"/>
          </a:xfrm>
          <a:custGeom>
            <a:avLst/>
            <a:gdLst/>
            <a:ahLst/>
            <a:cxnLst/>
            <a:rect l="l" t="t" r="r" b="b"/>
            <a:pathLst>
              <a:path w="7629294" h="7828566">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849178" y="1008127"/>
            <a:ext cx="13307008" cy="1350644"/>
          </a:xfrm>
          <a:prstGeom prst="rect">
            <a:avLst/>
          </a:prstGeom>
        </p:spPr>
        <p:txBody>
          <a:bodyPr lIns="0" tIns="0" rIns="0" bIns="0" rtlCol="0" anchor="t">
            <a:spAutoFit/>
          </a:bodyPr>
          <a:lstStyle/>
          <a:p>
            <a:pPr algn="ctr">
              <a:lnSpc>
                <a:spcPts val="11040"/>
              </a:lnSpc>
            </a:pPr>
            <a:r>
              <a:rPr lang="en-US" sz="8000" b="1" spc="784">
                <a:solidFill>
                  <a:srgbClr val="231F20"/>
                </a:solidFill>
                <a:latin typeface="Oswald Bold"/>
                <a:ea typeface="Oswald Bold"/>
                <a:cs typeface="Oswald Bold"/>
                <a:sym typeface="Oswald Bold"/>
              </a:rPr>
              <a:t>TABLE OF CONTENTS</a:t>
            </a:r>
          </a:p>
        </p:txBody>
      </p:sp>
      <p:grpSp>
        <p:nvGrpSpPr>
          <p:cNvPr id="5" name="Group 5"/>
          <p:cNvGrpSpPr/>
          <p:nvPr/>
        </p:nvGrpSpPr>
        <p:grpSpPr>
          <a:xfrm>
            <a:off x="4999719" y="2492292"/>
            <a:ext cx="1400485" cy="7274673"/>
            <a:chOff x="0" y="0"/>
            <a:chExt cx="368852" cy="1915963"/>
          </a:xfrm>
        </p:grpSpPr>
        <p:sp>
          <p:nvSpPr>
            <p:cNvPr id="6" name="Freeform 6"/>
            <p:cNvSpPr/>
            <p:nvPr/>
          </p:nvSpPr>
          <p:spPr>
            <a:xfrm>
              <a:off x="0" y="0"/>
              <a:ext cx="368852" cy="1915963"/>
            </a:xfrm>
            <a:custGeom>
              <a:avLst/>
              <a:gdLst/>
              <a:ahLst/>
              <a:cxnLst/>
              <a:rect l="l" t="t" r="r" b="b"/>
              <a:pathLst>
                <a:path w="368852" h="1915963">
                  <a:moveTo>
                    <a:pt x="0" y="0"/>
                  </a:moveTo>
                  <a:lnTo>
                    <a:pt x="368852" y="0"/>
                  </a:lnTo>
                  <a:lnTo>
                    <a:pt x="368852" y="1915963"/>
                  </a:lnTo>
                  <a:lnTo>
                    <a:pt x="0" y="1915963"/>
                  </a:lnTo>
                  <a:close/>
                </a:path>
              </a:pathLst>
            </a:custGeom>
            <a:solidFill>
              <a:srgbClr val="CCCCCC"/>
            </a:solidFill>
          </p:spPr>
        </p:sp>
        <p:sp>
          <p:nvSpPr>
            <p:cNvPr id="7" name="TextBox 7"/>
            <p:cNvSpPr txBox="1"/>
            <p:nvPr/>
          </p:nvSpPr>
          <p:spPr>
            <a:xfrm>
              <a:off x="0" y="-19050"/>
              <a:ext cx="368852" cy="1935013"/>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5231353" y="2682260"/>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9" name="TextBox 9"/>
          <p:cNvSpPr txBox="1"/>
          <p:nvPr/>
        </p:nvSpPr>
        <p:spPr>
          <a:xfrm>
            <a:off x="5231353" y="3479379"/>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0" name="TextBox 10"/>
          <p:cNvSpPr txBox="1"/>
          <p:nvPr/>
        </p:nvSpPr>
        <p:spPr>
          <a:xfrm>
            <a:off x="5231353" y="4360536"/>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1" name="TextBox 11"/>
          <p:cNvSpPr txBox="1"/>
          <p:nvPr/>
        </p:nvSpPr>
        <p:spPr>
          <a:xfrm>
            <a:off x="5231353" y="5157655"/>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12" name="TextBox 12"/>
          <p:cNvSpPr txBox="1"/>
          <p:nvPr/>
        </p:nvSpPr>
        <p:spPr>
          <a:xfrm>
            <a:off x="5250954" y="5950032"/>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05</a:t>
            </a:r>
          </a:p>
        </p:txBody>
      </p:sp>
      <p:sp>
        <p:nvSpPr>
          <p:cNvPr id="13" name="TextBox 13"/>
          <p:cNvSpPr txBox="1"/>
          <p:nvPr/>
        </p:nvSpPr>
        <p:spPr>
          <a:xfrm>
            <a:off x="5231353" y="6740607"/>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06</a:t>
            </a:r>
          </a:p>
        </p:txBody>
      </p:sp>
      <p:sp>
        <p:nvSpPr>
          <p:cNvPr id="14" name="TextBox 14"/>
          <p:cNvSpPr txBox="1"/>
          <p:nvPr/>
        </p:nvSpPr>
        <p:spPr>
          <a:xfrm>
            <a:off x="5250954" y="7531182"/>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07</a:t>
            </a:r>
          </a:p>
        </p:txBody>
      </p:sp>
      <p:sp>
        <p:nvSpPr>
          <p:cNvPr id="15" name="TextBox 15"/>
          <p:cNvSpPr txBox="1"/>
          <p:nvPr/>
        </p:nvSpPr>
        <p:spPr>
          <a:xfrm>
            <a:off x="5231353" y="8321757"/>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08</a:t>
            </a:r>
          </a:p>
        </p:txBody>
      </p:sp>
      <p:sp>
        <p:nvSpPr>
          <p:cNvPr id="16" name="TextBox 16"/>
          <p:cNvSpPr txBox="1"/>
          <p:nvPr/>
        </p:nvSpPr>
        <p:spPr>
          <a:xfrm>
            <a:off x="6680131" y="2787310"/>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INTRODUCTION</a:t>
            </a:r>
          </a:p>
        </p:txBody>
      </p:sp>
      <p:sp>
        <p:nvSpPr>
          <p:cNvPr id="17" name="TextBox 17"/>
          <p:cNvSpPr txBox="1"/>
          <p:nvPr/>
        </p:nvSpPr>
        <p:spPr>
          <a:xfrm>
            <a:off x="6680131" y="3584430"/>
            <a:ext cx="7566992"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KEY PERFORMANCE INDICATORS(KPIS)</a:t>
            </a:r>
          </a:p>
        </p:txBody>
      </p:sp>
      <p:sp>
        <p:nvSpPr>
          <p:cNvPr id="18" name="TextBox 18"/>
          <p:cNvSpPr txBox="1"/>
          <p:nvPr/>
        </p:nvSpPr>
        <p:spPr>
          <a:xfrm>
            <a:off x="6680131" y="435160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SQL QUERIES AND RESULTS</a:t>
            </a:r>
          </a:p>
        </p:txBody>
      </p:sp>
      <p:sp>
        <p:nvSpPr>
          <p:cNvPr id="19" name="TextBox 19"/>
          <p:cNvSpPr txBox="1"/>
          <p:nvPr/>
        </p:nvSpPr>
        <p:spPr>
          <a:xfrm>
            <a:off x="6680131" y="514582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EXCEL DASHBOARD</a:t>
            </a:r>
          </a:p>
        </p:txBody>
      </p:sp>
      <p:sp>
        <p:nvSpPr>
          <p:cNvPr id="20" name="TextBox 20"/>
          <p:cNvSpPr txBox="1"/>
          <p:nvPr/>
        </p:nvSpPr>
        <p:spPr>
          <a:xfrm>
            <a:off x="6680131" y="5946669"/>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POWER BI ANALYSIS</a:t>
            </a:r>
          </a:p>
        </p:txBody>
      </p:sp>
      <p:sp>
        <p:nvSpPr>
          <p:cNvPr id="21" name="TextBox 21"/>
          <p:cNvSpPr txBox="1"/>
          <p:nvPr/>
        </p:nvSpPr>
        <p:spPr>
          <a:xfrm>
            <a:off x="6680131" y="6736692"/>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TABLEAU VISUALIZATION</a:t>
            </a:r>
          </a:p>
        </p:txBody>
      </p:sp>
      <p:sp>
        <p:nvSpPr>
          <p:cNvPr id="22" name="TextBox 22"/>
          <p:cNvSpPr txBox="1"/>
          <p:nvPr/>
        </p:nvSpPr>
        <p:spPr>
          <a:xfrm>
            <a:off x="6680131" y="7536240"/>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CHALLENGES FACED</a:t>
            </a:r>
          </a:p>
        </p:txBody>
      </p:sp>
      <p:sp>
        <p:nvSpPr>
          <p:cNvPr id="23" name="TextBox 23"/>
          <p:cNvSpPr txBox="1"/>
          <p:nvPr/>
        </p:nvSpPr>
        <p:spPr>
          <a:xfrm>
            <a:off x="6680131" y="8426808"/>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CONCLUSION</a:t>
            </a:r>
          </a:p>
        </p:txBody>
      </p:sp>
      <p:sp>
        <p:nvSpPr>
          <p:cNvPr id="24" name="TextBox 24"/>
          <p:cNvSpPr txBox="1"/>
          <p:nvPr/>
        </p:nvSpPr>
        <p:spPr>
          <a:xfrm>
            <a:off x="5231353" y="9121857"/>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09</a:t>
            </a:r>
          </a:p>
        </p:txBody>
      </p:sp>
      <p:sp>
        <p:nvSpPr>
          <p:cNvPr id="25" name="TextBox 25"/>
          <p:cNvSpPr txBox="1"/>
          <p:nvPr/>
        </p:nvSpPr>
        <p:spPr>
          <a:xfrm>
            <a:off x="6609754" y="9226908"/>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THANKYOU</a:t>
            </a:r>
          </a:p>
        </p:txBody>
      </p:sp>
      <p:sp>
        <p:nvSpPr>
          <p:cNvPr id="26" name="Freeform 2">
            <a:extLst>
              <a:ext uri="{FF2B5EF4-FFF2-40B4-BE49-F238E27FC236}">
                <a16:creationId xmlns:a16="http://schemas.microsoft.com/office/drawing/2014/main" id="{83E83A48-549D-4628-B4C3-3BCCC819E87E}"/>
              </a:ext>
            </a:extLst>
          </p:cNvPr>
          <p:cNvSpPr/>
          <p:nvPr/>
        </p:nvSpPr>
        <p:spPr>
          <a:xfrm rot="7659121">
            <a:off x="12906450" y="1401283"/>
            <a:ext cx="5064745" cy="5432061"/>
          </a:xfrm>
          <a:custGeom>
            <a:avLst/>
            <a:gdLst/>
            <a:ahLst/>
            <a:cxnLst/>
            <a:rect l="l" t="t" r="r" b="b"/>
            <a:pathLst>
              <a:path w="7629294" h="7828566">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0508" y="-12587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14879598" y="137705"/>
            <a:ext cx="3052340" cy="2113252"/>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887923">
            <a:off x="165812" y="7165173"/>
            <a:ext cx="5089181" cy="3024423"/>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978566" y="2815994"/>
            <a:ext cx="4699271" cy="1708180"/>
            <a:chOff x="0" y="0"/>
            <a:chExt cx="1075555" cy="862436"/>
          </a:xfrm>
        </p:grpSpPr>
        <p:sp>
          <p:nvSpPr>
            <p:cNvPr id="6" name="Freeform 6"/>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7" name="TextBox 7"/>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2406253" y="5936352"/>
            <a:ext cx="2932415" cy="1270667"/>
            <a:chOff x="0" y="0"/>
            <a:chExt cx="1075555" cy="466057"/>
          </a:xfrm>
        </p:grpSpPr>
        <p:sp>
          <p:nvSpPr>
            <p:cNvPr id="9" name="Freeform 9"/>
            <p:cNvSpPr/>
            <p:nvPr/>
          </p:nvSpPr>
          <p:spPr>
            <a:xfrm>
              <a:off x="0" y="0"/>
              <a:ext cx="1075555" cy="466057"/>
            </a:xfrm>
            <a:custGeom>
              <a:avLst/>
              <a:gdLst/>
              <a:ahLst/>
              <a:cxnLst/>
              <a:rect l="l" t="t" r="r" b="b"/>
              <a:pathLst>
                <a:path w="1075555" h="466057">
                  <a:moveTo>
                    <a:pt x="81844" y="0"/>
                  </a:moveTo>
                  <a:lnTo>
                    <a:pt x="993712" y="0"/>
                  </a:lnTo>
                  <a:cubicBezTo>
                    <a:pt x="1015418" y="0"/>
                    <a:pt x="1036235" y="8623"/>
                    <a:pt x="1051584" y="23971"/>
                  </a:cubicBezTo>
                  <a:cubicBezTo>
                    <a:pt x="1066932" y="39320"/>
                    <a:pt x="1075555" y="60137"/>
                    <a:pt x="1075555" y="81844"/>
                  </a:cubicBezTo>
                  <a:lnTo>
                    <a:pt x="1075555" y="384213"/>
                  </a:lnTo>
                  <a:cubicBezTo>
                    <a:pt x="1075555" y="429414"/>
                    <a:pt x="1038913" y="466057"/>
                    <a:pt x="993712" y="466057"/>
                  </a:cubicBezTo>
                  <a:lnTo>
                    <a:pt x="81844" y="466057"/>
                  </a:lnTo>
                  <a:cubicBezTo>
                    <a:pt x="60137" y="466057"/>
                    <a:pt x="39320" y="457434"/>
                    <a:pt x="23971" y="442085"/>
                  </a:cubicBezTo>
                  <a:cubicBezTo>
                    <a:pt x="8623" y="426737"/>
                    <a:pt x="0" y="405920"/>
                    <a:pt x="0" y="384213"/>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0" name="TextBox 10"/>
            <p:cNvSpPr txBox="1"/>
            <p:nvPr/>
          </p:nvSpPr>
          <p:spPr>
            <a:xfrm>
              <a:off x="0" y="-19050"/>
              <a:ext cx="1075555" cy="485107"/>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7027109" y="2543121"/>
            <a:ext cx="6154843" cy="2351362"/>
            <a:chOff x="0" y="0"/>
            <a:chExt cx="1075555" cy="862436"/>
          </a:xfrm>
        </p:grpSpPr>
        <p:sp>
          <p:nvSpPr>
            <p:cNvPr id="12" name="Freeform 12"/>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3" name="TextBox 13"/>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8069009" y="6545716"/>
            <a:ext cx="3489387" cy="1563552"/>
            <a:chOff x="-204287" y="-117562"/>
            <a:chExt cx="1279842" cy="573481"/>
          </a:xfrm>
        </p:grpSpPr>
        <p:sp>
          <p:nvSpPr>
            <p:cNvPr id="15" name="Freeform 15"/>
            <p:cNvSpPr/>
            <p:nvPr/>
          </p:nvSpPr>
          <p:spPr>
            <a:xfrm>
              <a:off x="-204287" y="-117562"/>
              <a:ext cx="1075555" cy="455919"/>
            </a:xfrm>
            <a:custGeom>
              <a:avLst/>
              <a:gdLst/>
              <a:ahLst/>
              <a:cxnLst/>
              <a:rect l="l" t="t" r="r" b="b"/>
              <a:pathLst>
                <a:path w="1075555" h="455919">
                  <a:moveTo>
                    <a:pt x="81844" y="0"/>
                  </a:moveTo>
                  <a:lnTo>
                    <a:pt x="993712" y="0"/>
                  </a:lnTo>
                  <a:cubicBezTo>
                    <a:pt x="1015418" y="0"/>
                    <a:pt x="1036235" y="8623"/>
                    <a:pt x="1051584" y="23971"/>
                  </a:cubicBezTo>
                  <a:cubicBezTo>
                    <a:pt x="1066932" y="39320"/>
                    <a:pt x="1075555" y="60137"/>
                    <a:pt x="1075555" y="81844"/>
                  </a:cubicBezTo>
                  <a:lnTo>
                    <a:pt x="1075555" y="374076"/>
                  </a:lnTo>
                  <a:cubicBezTo>
                    <a:pt x="1075555" y="419277"/>
                    <a:pt x="1038913" y="455919"/>
                    <a:pt x="993712" y="455919"/>
                  </a:cubicBezTo>
                  <a:lnTo>
                    <a:pt x="81844" y="455919"/>
                  </a:lnTo>
                  <a:cubicBezTo>
                    <a:pt x="60137" y="455919"/>
                    <a:pt x="39320" y="447297"/>
                    <a:pt x="23971" y="431948"/>
                  </a:cubicBezTo>
                  <a:cubicBezTo>
                    <a:pt x="8623" y="416599"/>
                    <a:pt x="0" y="395782"/>
                    <a:pt x="0" y="374076"/>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6" name="TextBox 16"/>
            <p:cNvSpPr txBox="1"/>
            <p:nvPr/>
          </p:nvSpPr>
          <p:spPr>
            <a:xfrm>
              <a:off x="0" y="-19050"/>
              <a:ext cx="1075555" cy="474969"/>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13503346" y="2669577"/>
            <a:ext cx="4344175" cy="1703495"/>
            <a:chOff x="0" y="0"/>
            <a:chExt cx="1075555" cy="862436"/>
          </a:xfrm>
        </p:grpSpPr>
        <p:sp>
          <p:nvSpPr>
            <p:cNvPr id="18" name="Freeform 18"/>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9" name="TextBox 19"/>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13544385" y="5868542"/>
            <a:ext cx="3636266" cy="1354348"/>
            <a:chOff x="0" y="0"/>
            <a:chExt cx="1333715" cy="404091"/>
          </a:xfrm>
        </p:grpSpPr>
        <p:sp>
          <p:nvSpPr>
            <p:cNvPr id="21" name="Freeform 21"/>
            <p:cNvSpPr/>
            <p:nvPr/>
          </p:nvSpPr>
          <p:spPr>
            <a:xfrm>
              <a:off x="0" y="0"/>
              <a:ext cx="1333715" cy="404091"/>
            </a:xfrm>
            <a:custGeom>
              <a:avLst/>
              <a:gdLst/>
              <a:ahLst/>
              <a:cxnLst/>
              <a:rect l="l" t="t" r="r" b="b"/>
              <a:pathLst>
                <a:path w="1333715" h="404091">
                  <a:moveTo>
                    <a:pt x="66002" y="0"/>
                  </a:moveTo>
                  <a:lnTo>
                    <a:pt x="1267713" y="0"/>
                  </a:lnTo>
                  <a:cubicBezTo>
                    <a:pt x="1285218" y="0"/>
                    <a:pt x="1302006" y="6954"/>
                    <a:pt x="1314384" y="19331"/>
                  </a:cubicBezTo>
                  <a:cubicBezTo>
                    <a:pt x="1326761" y="31709"/>
                    <a:pt x="1333715" y="48497"/>
                    <a:pt x="1333715" y="66002"/>
                  </a:cubicBezTo>
                  <a:lnTo>
                    <a:pt x="1333715" y="338089"/>
                  </a:lnTo>
                  <a:cubicBezTo>
                    <a:pt x="1333715" y="374541"/>
                    <a:pt x="1304165" y="404091"/>
                    <a:pt x="1267713" y="404091"/>
                  </a:cubicBezTo>
                  <a:lnTo>
                    <a:pt x="66002" y="404091"/>
                  </a:lnTo>
                  <a:cubicBezTo>
                    <a:pt x="48497" y="404091"/>
                    <a:pt x="31709" y="397137"/>
                    <a:pt x="19331" y="384760"/>
                  </a:cubicBezTo>
                  <a:cubicBezTo>
                    <a:pt x="6954" y="372382"/>
                    <a:pt x="0" y="355594"/>
                    <a:pt x="0" y="338089"/>
                  </a:cubicBezTo>
                  <a:lnTo>
                    <a:pt x="0" y="66002"/>
                  </a:lnTo>
                  <a:cubicBezTo>
                    <a:pt x="0" y="48497"/>
                    <a:pt x="6954" y="31709"/>
                    <a:pt x="19331" y="19331"/>
                  </a:cubicBezTo>
                  <a:cubicBezTo>
                    <a:pt x="31709" y="6954"/>
                    <a:pt x="48497" y="0"/>
                    <a:pt x="66002" y="0"/>
                  </a:cubicBezTo>
                  <a:close/>
                </a:path>
              </a:pathLst>
            </a:custGeom>
            <a:solidFill>
              <a:srgbClr val="FFFFFF">
                <a:alpha val="98824"/>
              </a:srgbClr>
            </a:solidFill>
          </p:spPr>
        </p:sp>
        <p:sp>
          <p:nvSpPr>
            <p:cNvPr id="22" name="TextBox 22"/>
            <p:cNvSpPr txBox="1"/>
            <p:nvPr/>
          </p:nvSpPr>
          <p:spPr>
            <a:xfrm>
              <a:off x="0" y="-19050"/>
              <a:ext cx="1333715" cy="423141"/>
            </a:xfrm>
            <a:prstGeom prst="rect">
              <a:avLst/>
            </a:prstGeom>
          </p:spPr>
          <p:txBody>
            <a:bodyPr lIns="50800" tIns="50800" rIns="50800" bIns="50800" rtlCol="0" anchor="ctr"/>
            <a:lstStyle/>
            <a:p>
              <a:pPr algn="ctr">
                <a:lnSpc>
                  <a:spcPts val="2859"/>
                </a:lnSpc>
              </a:pPr>
              <a:endParaRPr/>
            </a:p>
          </p:txBody>
        </p:sp>
      </p:grpSp>
      <p:sp>
        <p:nvSpPr>
          <p:cNvPr id="23" name="Freeform 23"/>
          <p:cNvSpPr/>
          <p:nvPr/>
        </p:nvSpPr>
        <p:spPr>
          <a:xfrm rot="-1885381">
            <a:off x="11284864" y="6956106"/>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24"/>
          <p:cNvSpPr txBox="1"/>
          <p:nvPr/>
        </p:nvSpPr>
        <p:spPr>
          <a:xfrm>
            <a:off x="1500019" y="572882"/>
            <a:ext cx="14251923" cy="914041"/>
          </a:xfrm>
          <a:prstGeom prst="rect">
            <a:avLst/>
          </a:prstGeom>
        </p:spPr>
        <p:txBody>
          <a:bodyPr lIns="0" tIns="0" rIns="0" bIns="0" rtlCol="0" anchor="t">
            <a:spAutoFit/>
          </a:bodyPr>
          <a:lstStyle/>
          <a:p>
            <a:pPr marL="0" lvl="0" indent="0" algn="ctr">
              <a:lnSpc>
                <a:spcPts val="7496"/>
              </a:lnSpc>
              <a:spcBef>
                <a:spcPct val="0"/>
              </a:spcBef>
            </a:pPr>
            <a:r>
              <a:rPr lang="en-US" sz="5432" b="1" spc="532" dirty="0">
                <a:solidFill>
                  <a:srgbClr val="231F20"/>
                </a:solidFill>
                <a:latin typeface="Oswald Bold"/>
                <a:ea typeface="Oswald Bold"/>
                <a:cs typeface="Oswald Bold"/>
                <a:sym typeface="Oswald Bold"/>
              </a:rPr>
              <a:t>CONCLUSIONS AND KEY TAKEAWAYS</a:t>
            </a:r>
          </a:p>
        </p:txBody>
      </p:sp>
      <p:sp>
        <p:nvSpPr>
          <p:cNvPr id="25" name="TextBox 25"/>
          <p:cNvSpPr txBox="1"/>
          <p:nvPr/>
        </p:nvSpPr>
        <p:spPr>
          <a:xfrm>
            <a:off x="2578424" y="6157334"/>
            <a:ext cx="2556583" cy="931979"/>
          </a:xfrm>
          <a:prstGeom prst="rect">
            <a:avLst/>
          </a:prstGeom>
        </p:spPr>
        <p:txBody>
          <a:bodyPr lIns="0" tIns="0" rIns="0" bIns="0" rtlCol="0" anchor="t">
            <a:spAutoFit/>
          </a:bodyPr>
          <a:lstStyle/>
          <a:p>
            <a:pPr marL="0" lvl="0" indent="0" algn="ctr">
              <a:lnSpc>
                <a:spcPts val="3737"/>
              </a:lnSpc>
              <a:spcBef>
                <a:spcPct val="0"/>
              </a:spcBef>
            </a:pPr>
            <a:r>
              <a:rPr lang="en-US" sz="2708" spc="265" dirty="0">
                <a:solidFill>
                  <a:srgbClr val="231F20"/>
                </a:solidFill>
                <a:latin typeface="Oswald"/>
                <a:ea typeface="Oswald"/>
                <a:cs typeface="Oswald"/>
                <a:sym typeface="Oswald"/>
              </a:rPr>
              <a:t>SUMMARY OF FINDINGS</a:t>
            </a:r>
          </a:p>
        </p:txBody>
      </p:sp>
      <p:sp>
        <p:nvSpPr>
          <p:cNvPr id="26" name="TextBox 26"/>
          <p:cNvSpPr txBox="1"/>
          <p:nvPr/>
        </p:nvSpPr>
        <p:spPr>
          <a:xfrm>
            <a:off x="2006443" y="2924448"/>
            <a:ext cx="4699272" cy="1453539"/>
          </a:xfrm>
          <a:prstGeom prst="rect">
            <a:avLst/>
          </a:prstGeom>
        </p:spPr>
        <p:txBody>
          <a:bodyPr wrap="square" lIns="0" tIns="0" rIns="0" bIns="0" rtlCol="0" anchor="t">
            <a:spAutoFit/>
          </a:bodyPr>
          <a:lstStyle/>
          <a:p>
            <a:pPr algn="ctr">
              <a:lnSpc>
                <a:spcPts val="2338"/>
              </a:lnSpc>
            </a:pPr>
            <a:r>
              <a:rPr lang="en-US" sz="1600" dirty="0">
                <a:latin typeface="Arial" panose="020B0604020202020204" pitchFamily="34" charset="0"/>
                <a:cs typeface="Arial" panose="020B0604020202020204" pitchFamily="34" charset="0"/>
              </a:rPr>
              <a:t>These insights enabled more informed decision-making regarding resource allocation, marketing strategies, and overall campaign management, helping to optimize fundraising efforts and improve future project outcomes</a:t>
            </a:r>
            <a:r>
              <a:rPr lang="en-US" sz="1600" dirty="0"/>
              <a:t>.</a:t>
            </a:r>
            <a:endParaRPr lang="en-US" sz="1670" dirty="0">
              <a:solidFill>
                <a:srgbClr val="100F0D"/>
              </a:solidFill>
              <a:latin typeface="Montserrat Light"/>
              <a:ea typeface="Montserrat Light"/>
              <a:cs typeface="Montserrat Light"/>
              <a:sym typeface="Montserrat Light"/>
            </a:endParaRPr>
          </a:p>
        </p:txBody>
      </p:sp>
      <p:sp>
        <p:nvSpPr>
          <p:cNvPr id="27" name="TextBox 27"/>
          <p:cNvSpPr txBox="1"/>
          <p:nvPr/>
        </p:nvSpPr>
        <p:spPr>
          <a:xfrm>
            <a:off x="8156662" y="6790376"/>
            <a:ext cx="2645056" cy="931979"/>
          </a:xfrm>
          <a:prstGeom prst="rect">
            <a:avLst/>
          </a:prstGeom>
        </p:spPr>
        <p:txBody>
          <a:bodyPr wrap="square" lIns="0" tIns="0" rIns="0" bIns="0" rtlCol="0" anchor="t">
            <a:spAutoFit/>
          </a:bodyPr>
          <a:lstStyle/>
          <a:p>
            <a:pPr marL="0" lvl="0" indent="0" algn="ctr">
              <a:lnSpc>
                <a:spcPts val="3737"/>
              </a:lnSpc>
              <a:spcBef>
                <a:spcPct val="0"/>
              </a:spcBef>
            </a:pPr>
            <a:r>
              <a:rPr lang="en-US" sz="2708" spc="265" dirty="0">
                <a:solidFill>
                  <a:srgbClr val="231F20"/>
                </a:solidFill>
                <a:latin typeface="Oswald"/>
                <a:ea typeface="Oswald"/>
                <a:cs typeface="Oswald"/>
                <a:sym typeface="Oswald"/>
              </a:rPr>
              <a:t>IMPACT OF THE PROJECT</a:t>
            </a:r>
          </a:p>
        </p:txBody>
      </p:sp>
      <p:sp>
        <p:nvSpPr>
          <p:cNvPr id="28" name="TextBox 28"/>
          <p:cNvSpPr txBox="1"/>
          <p:nvPr/>
        </p:nvSpPr>
        <p:spPr>
          <a:xfrm>
            <a:off x="7060691" y="2754070"/>
            <a:ext cx="5954995" cy="2039661"/>
          </a:xfrm>
          <a:prstGeom prst="rect">
            <a:avLst/>
          </a:prstGeom>
        </p:spPr>
        <p:txBody>
          <a:bodyPr wrap="square" lIns="0" tIns="0" rIns="0" bIns="0" rtlCol="0" anchor="t">
            <a:spAutoFit/>
          </a:bodyPr>
          <a:lstStyle/>
          <a:p>
            <a:pPr algn="ctr">
              <a:lnSpc>
                <a:spcPts val="2338"/>
              </a:lnSpc>
            </a:pPr>
            <a:r>
              <a:rPr lang="en-US" sz="1670" dirty="0">
                <a:solidFill>
                  <a:srgbClr val="100F0D"/>
                </a:solidFill>
                <a:latin typeface="Arial" panose="020B0604020202020204" pitchFamily="34" charset="0"/>
                <a:ea typeface="Montserrat Light"/>
                <a:cs typeface="Arial" panose="020B0604020202020204" pitchFamily="34" charset="0"/>
                <a:sym typeface="Montserrat Light"/>
              </a:rPr>
              <a:t>The project results will guide future decisions by enabling targeted marketing to high-performing regions, optimizing fundraising timing based on donation trends, improving payment systems based on </a:t>
            </a:r>
            <a:r>
              <a:rPr lang="en-US" sz="1600" dirty="0">
                <a:solidFill>
                  <a:srgbClr val="100F0D"/>
                </a:solidFill>
                <a:latin typeface="Arial" panose="020B0604020202020204" pitchFamily="34" charset="0"/>
                <a:ea typeface="Montserrat Light"/>
                <a:cs typeface="Arial" panose="020B0604020202020204" pitchFamily="34" charset="0"/>
                <a:sym typeface="Montserrat Light"/>
              </a:rPr>
              <a:t>donor</a:t>
            </a:r>
            <a:r>
              <a:rPr lang="en-US" sz="1670" dirty="0">
                <a:solidFill>
                  <a:srgbClr val="100F0D"/>
                </a:solidFill>
                <a:latin typeface="Arial" panose="020B0604020202020204" pitchFamily="34" charset="0"/>
                <a:ea typeface="Montserrat Light"/>
                <a:cs typeface="Arial" panose="020B0604020202020204" pitchFamily="34" charset="0"/>
                <a:sym typeface="Montserrat Light"/>
              </a:rPr>
              <a:t> preferences, and enhancing performance forecasting. These insights will help maximize campaign effectiveness, improve resource allocation, and increase the likelihood of meeting fundraising goals.</a:t>
            </a:r>
          </a:p>
        </p:txBody>
      </p:sp>
      <p:sp>
        <p:nvSpPr>
          <p:cNvPr id="29" name="TextBox 29"/>
          <p:cNvSpPr txBox="1"/>
          <p:nvPr/>
        </p:nvSpPr>
        <p:spPr>
          <a:xfrm>
            <a:off x="13635964" y="6000397"/>
            <a:ext cx="3172453" cy="931979"/>
          </a:xfrm>
          <a:prstGeom prst="rect">
            <a:avLst/>
          </a:prstGeom>
        </p:spPr>
        <p:txBody>
          <a:bodyPr lIns="0" tIns="0" rIns="0" bIns="0" rtlCol="0" anchor="t">
            <a:spAutoFit/>
          </a:bodyPr>
          <a:lstStyle/>
          <a:p>
            <a:pPr marL="0" lvl="0" indent="0" algn="ctr">
              <a:lnSpc>
                <a:spcPts val="3737"/>
              </a:lnSpc>
              <a:spcBef>
                <a:spcPct val="0"/>
              </a:spcBef>
            </a:pPr>
            <a:r>
              <a:rPr lang="en-US" sz="2708" spc="265" dirty="0">
                <a:solidFill>
                  <a:srgbClr val="231F20"/>
                </a:solidFill>
                <a:latin typeface="Oswald"/>
                <a:ea typeface="Oswald"/>
                <a:cs typeface="Oswald"/>
                <a:sym typeface="Oswald"/>
              </a:rPr>
              <a:t>FUTURE RECOMMENDATIONS</a:t>
            </a:r>
          </a:p>
        </p:txBody>
      </p:sp>
      <p:sp>
        <p:nvSpPr>
          <p:cNvPr id="31" name="Freeform 31"/>
          <p:cNvSpPr/>
          <p:nvPr/>
        </p:nvSpPr>
        <p:spPr>
          <a:xfrm rot="-8970905" flipH="1">
            <a:off x="5734255" y="6690943"/>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TextBox 32">
            <a:extLst>
              <a:ext uri="{FF2B5EF4-FFF2-40B4-BE49-F238E27FC236}">
                <a16:creationId xmlns:a16="http://schemas.microsoft.com/office/drawing/2014/main" id="{B989A308-8061-4D8D-93AA-CA18E4CC8DE7}"/>
              </a:ext>
            </a:extLst>
          </p:cNvPr>
          <p:cNvSpPr txBox="1"/>
          <p:nvPr/>
        </p:nvSpPr>
        <p:spPr>
          <a:xfrm>
            <a:off x="13672731" y="2543121"/>
            <a:ext cx="4158421" cy="1754326"/>
          </a:xfrm>
          <a:prstGeom prst="rect">
            <a:avLst/>
          </a:prstGeom>
          <a:noFill/>
        </p:spPr>
        <p:txBody>
          <a:bodyPr wrap="square">
            <a:spAutoFit/>
          </a:bodyPr>
          <a:lstStyle/>
          <a:p>
            <a:endParaRPr lang="en-US" dirty="0"/>
          </a:p>
          <a:p>
            <a:r>
              <a:rPr lang="en-US" dirty="0">
                <a:latin typeface="Arial" panose="020B0604020202020204" pitchFamily="34" charset="0"/>
                <a:cs typeface="Arial" panose="020B0604020202020204" pitchFamily="34" charset="0"/>
              </a:rPr>
              <a:t>Next steps include refining targeted marketing, optimizing campaign timing, enhancing payment options, and improving performance forecasting to boost future campaign success.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12686159" y="1978612"/>
            <a:ext cx="5169128" cy="8136620"/>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63506" y="5511774"/>
            <a:ext cx="17006215" cy="2281569"/>
          </a:xfrm>
          <a:prstGeom prst="rect">
            <a:avLst/>
          </a:prstGeom>
        </p:spPr>
        <p:txBody>
          <a:bodyPr lIns="0" tIns="0" rIns="0" bIns="0" rtlCol="0" anchor="t">
            <a:spAutoFit/>
          </a:bodyPr>
          <a:lstStyle/>
          <a:p>
            <a:pPr algn="l">
              <a:lnSpc>
                <a:spcPts val="1858"/>
              </a:lnSpc>
            </a:pPr>
            <a:r>
              <a:rPr lang="en-US" sz="1644" i="1" dirty="0">
                <a:solidFill>
                  <a:srgbClr val="000000"/>
                </a:solidFill>
                <a:latin typeface="DM Sans Italics"/>
                <a:ea typeface="DM Sans Italics"/>
                <a:cs typeface="DM Sans Italics"/>
                <a:sym typeface="DM Sans Italics"/>
              </a:rPr>
              <a:t>For any queries please contact:</a:t>
            </a:r>
          </a:p>
          <a:p>
            <a:pPr algn="l">
              <a:lnSpc>
                <a:spcPts val="1858"/>
              </a:lnSpc>
            </a:pPr>
            <a:endParaRPr lang="en-US" sz="1644" i="1" dirty="0">
              <a:solidFill>
                <a:srgbClr val="000000"/>
              </a:solidFill>
              <a:latin typeface="DM Sans Italics"/>
              <a:ea typeface="DM Sans Italics"/>
              <a:cs typeface="DM Sans Italics"/>
              <a:sym typeface="DM Sans Italics"/>
            </a:endParaRPr>
          </a:p>
          <a:p>
            <a:pPr algn="l">
              <a:lnSpc>
                <a:spcPts val="1858"/>
              </a:lnSpc>
            </a:pPr>
            <a:r>
              <a:rPr lang="en-US" sz="1644" i="1" dirty="0" err="1">
                <a:solidFill>
                  <a:srgbClr val="000000"/>
                </a:solidFill>
                <a:latin typeface="DM Sans Italics"/>
                <a:ea typeface="DM Sans Italics"/>
                <a:cs typeface="DM Sans Italics"/>
                <a:sym typeface="DM Sans Italics"/>
              </a:rPr>
              <a:t>Rhishikesh</a:t>
            </a:r>
            <a:r>
              <a:rPr lang="en-US" sz="1644" i="1" dirty="0">
                <a:solidFill>
                  <a:srgbClr val="000000"/>
                </a:solidFill>
                <a:latin typeface="DM Sans Italics"/>
                <a:ea typeface="DM Sans Italics"/>
                <a:cs typeface="DM Sans Italics"/>
                <a:sym typeface="DM Sans Italics"/>
              </a:rPr>
              <a:t> Prasanna </a:t>
            </a:r>
            <a:r>
              <a:rPr lang="en-US" sz="1644" i="1" dirty="0" err="1">
                <a:solidFill>
                  <a:srgbClr val="000000"/>
                </a:solidFill>
                <a:latin typeface="DM Sans Italics"/>
                <a:ea typeface="DM Sans Italics"/>
                <a:cs typeface="DM Sans Italics"/>
                <a:sym typeface="DM Sans Italics"/>
              </a:rPr>
              <a:t>Shirudkar</a:t>
            </a:r>
            <a:r>
              <a:rPr lang="en-US" sz="1644" i="1" dirty="0">
                <a:solidFill>
                  <a:srgbClr val="000000"/>
                </a:solidFill>
                <a:latin typeface="DM Sans Italics"/>
                <a:ea typeface="DM Sans Italics"/>
                <a:cs typeface="DM Sans Italics"/>
                <a:sym typeface="DM Sans Italics"/>
              </a:rPr>
              <a:t>        </a:t>
            </a:r>
            <a:r>
              <a:rPr lang="en-US" sz="1644" i="1" u="sng" dirty="0">
                <a:solidFill>
                  <a:srgbClr val="000000"/>
                </a:solidFill>
                <a:latin typeface="DM Sans Italics"/>
                <a:ea typeface="DM Sans Italics"/>
                <a:cs typeface="DM Sans Italics"/>
                <a:sym typeface="DM Sans Italics"/>
                <a:hlinkClick r:id="rId5" tooltip="mailto:rhishishirudkar@gmail.com"/>
              </a:rPr>
              <a:t>rhishishirudkar@gmail.com</a:t>
            </a:r>
            <a:r>
              <a:rPr lang="en-US" sz="1644" dirty="0">
                <a:solidFill>
                  <a:srgbClr val="000000"/>
                </a:solidFill>
                <a:latin typeface="DM Sans"/>
                <a:ea typeface="DM Sans"/>
                <a:cs typeface="DM Sans"/>
                <a:sym typeface="DM Sans"/>
              </a:rPr>
              <a:t>                        </a:t>
            </a:r>
            <a:r>
              <a:rPr lang="en-US" sz="1644" i="1" dirty="0">
                <a:solidFill>
                  <a:srgbClr val="000000"/>
                </a:solidFill>
                <a:latin typeface="DM Sans Italics"/>
                <a:ea typeface="DM Sans Italics"/>
                <a:cs typeface="DM Sans Italics"/>
                <a:sym typeface="DM Sans Italics"/>
              </a:rPr>
              <a:t>9067827341</a:t>
            </a:r>
          </a:p>
          <a:p>
            <a:pPr algn="l">
              <a:lnSpc>
                <a:spcPts val="1858"/>
              </a:lnSpc>
            </a:pPr>
            <a:r>
              <a:rPr lang="en-US" sz="1644" i="1" dirty="0">
                <a:solidFill>
                  <a:srgbClr val="000000"/>
                </a:solidFill>
                <a:latin typeface="DM Sans Italics"/>
                <a:ea typeface="DM Sans Italics"/>
                <a:cs typeface="DM Sans Italics"/>
                <a:sym typeface="DM Sans Italics"/>
              </a:rPr>
              <a:t>Gaurav </a:t>
            </a:r>
            <a:r>
              <a:rPr lang="en-US" sz="1644" i="1" dirty="0" err="1">
                <a:solidFill>
                  <a:srgbClr val="000000"/>
                </a:solidFill>
                <a:latin typeface="DM Sans Italics"/>
                <a:ea typeface="DM Sans Italics"/>
                <a:cs typeface="DM Sans Italics"/>
                <a:sym typeface="DM Sans Italics"/>
              </a:rPr>
              <a:t>Suhasrao</a:t>
            </a:r>
            <a:r>
              <a:rPr lang="en-US" sz="1644" i="1" dirty="0">
                <a:solidFill>
                  <a:srgbClr val="000000"/>
                </a:solidFill>
                <a:latin typeface="DM Sans Italics"/>
                <a:ea typeface="DM Sans Italics"/>
                <a:cs typeface="DM Sans Italics"/>
                <a:sym typeface="DM Sans Italics"/>
              </a:rPr>
              <a:t> </a:t>
            </a:r>
            <a:r>
              <a:rPr lang="en-US" sz="1644" i="1" dirty="0" err="1">
                <a:solidFill>
                  <a:srgbClr val="000000"/>
                </a:solidFill>
                <a:latin typeface="DM Sans Italics"/>
                <a:ea typeface="DM Sans Italics"/>
                <a:cs typeface="DM Sans Italics"/>
                <a:sym typeface="DM Sans Italics"/>
              </a:rPr>
              <a:t>Panchabhaiyye</a:t>
            </a:r>
            <a:r>
              <a:rPr lang="en-US" sz="1644" i="1" dirty="0">
                <a:solidFill>
                  <a:srgbClr val="000000"/>
                </a:solidFill>
                <a:latin typeface="DM Sans Italics"/>
                <a:ea typeface="DM Sans Italics"/>
                <a:cs typeface="DM Sans Italics"/>
                <a:sym typeface="DM Sans Italics"/>
              </a:rPr>
              <a:t>    </a:t>
            </a:r>
            <a:r>
              <a:rPr lang="en-US" sz="1644" i="1" u="sng" dirty="0">
                <a:solidFill>
                  <a:srgbClr val="000000"/>
                </a:solidFill>
                <a:latin typeface="DM Sans Italics"/>
                <a:ea typeface="DM Sans Italics"/>
                <a:cs typeface="DM Sans Italics"/>
                <a:sym typeface="DM Sans Italics"/>
                <a:hlinkClick r:id="rId6" tooltip="mailto:gpanchabhaiyye@gmail.com"/>
              </a:rPr>
              <a:t>gpanchabhaiyye@gmail.com</a:t>
            </a:r>
            <a:r>
              <a:rPr lang="en-US" sz="1644" dirty="0">
                <a:solidFill>
                  <a:srgbClr val="000000"/>
                </a:solidFill>
                <a:latin typeface="DM Sans"/>
                <a:ea typeface="DM Sans"/>
                <a:cs typeface="DM Sans"/>
                <a:sym typeface="DM Sans"/>
              </a:rPr>
              <a:t>                     </a:t>
            </a:r>
            <a:r>
              <a:rPr lang="en-US" sz="1644" i="1" dirty="0">
                <a:solidFill>
                  <a:srgbClr val="000000"/>
                </a:solidFill>
                <a:latin typeface="DM Sans Italics"/>
                <a:ea typeface="DM Sans Italics"/>
                <a:cs typeface="DM Sans Italics"/>
                <a:sym typeface="DM Sans Italics"/>
              </a:rPr>
              <a:t>7666290447</a:t>
            </a:r>
          </a:p>
          <a:p>
            <a:pPr algn="l">
              <a:lnSpc>
                <a:spcPts val="1858"/>
              </a:lnSpc>
            </a:pPr>
            <a:r>
              <a:rPr lang="en-US" sz="1644" i="1" dirty="0" err="1">
                <a:solidFill>
                  <a:srgbClr val="000000"/>
                </a:solidFill>
                <a:latin typeface="DM Sans Italics"/>
                <a:ea typeface="DM Sans Italics"/>
                <a:cs typeface="DM Sans Italics"/>
                <a:sym typeface="DM Sans Italics"/>
              </a:rPr>
              <a:t>R.Sri</a:t>
            </a:r>
            <a:r>
              <a:rPr lang="en-US" sz="1644" i="1" dirty="0">
                <a:solidFill>
                  <a:srgbClr val="000000"/>
                </a:solidFill>
                <a:latin typeface="DM Sans Italics"/>
                <a:ea typeface="DM Sans Italics"/>
                <a:cs typeface="DM Sans Italics"/>
                <a:sym typeface="DM Sans Italics"/>
              </a:rPr>
              <a:t> </a:t>
            </a:r>
            <a:r>
              <a:rPr lang="en-US" sz="1644" i="1" dirty="0" err="1">
                <a:solidFill>
                  <a:srgbClr val="000000"/>
                </a:solidFill>
                <a:latin typeface="DM Sans Italics"/>
                <a:ea typeface="DM Sans Italics"/>
                <a:cs typeface="DM Sans Italics"/>
                <a:sym typeface="DM Sans Italics"/>
              </a:rPr>
              <a:t>Ramyutha</a:t>
            </a:r>
            <a:r>
              <a:rPr lang="en-US" sz="1644" i="1" dirty="0">
                <a:solidFill>
                  <a:srgbClr val="000000"/>
                </a:solidFill>
                <a:latin typeface="DM Sans Italics"/>
                <a:ea typeface="DM Sans Italics"/>
                <a:cs typeface="DM Sans Italics"/>
                <a:sym typeface="DM Sans Italics"/>
              </a:rPr>
              <a:t>                                 </a:t>
            </a:r>
            <a:r>
              <a:rPr lang="en-US" sz="1644" i="1" u="sng" dirty="0">
                <a:solidFill>
                  <a:srgbClr val="000000"/>
                </a:solidFill>
                <a:latin typeface="DM Sans Italics"/>
                <a:ea typeface="DM Sans Italics"/>
                <a:cs typeface="DM Sans Italics"/>
                <a:sym typeface="DM Sans Italics"/>
                <a:hlinkClick r:id="rId7" tooltip="mailto:ramyutha@gmail.com"/>
              </a:rPr>
              <a:t>ramyutha@gmail.com</a:t>
            </a:r>
            <a:r>
              <a:rPr lang="en-US" sz="1644" dirty="0">
                <a:solidFill>
                  <a:srgbClr val="000000"/>
                </a:solidFill>
                <a:latin typeface="DM Sans"/>
                <a:ea typeface="DM Sans"/>
                <a:cs typeface="DM Sans"/>
                <a:sym typeface="DM Sans"/>
              </a:rPr>
              <a:t>                                 </a:t>
            </a:r>
            <a:r>
              <a:rPr lang="en-US" sz="1644" i="1" dirty="0">
                <a:solidFill>
                  <a:srgbClr val="000000"/>
                </a:solidFill>
                <a:latin typeface="DM Sans Italics"/>
                <a:ea typeface="DM Sans Italics"/>
                <a:cs typeface="DM Sans Italics"/>
                <a:sym typeface="DM Sans Italics"/>
              </a:rPr>
              <a:t>9666312169</a:t>
            </a:r>
          </a:p>
          <a:p>
            <a:pPr algn="l">
              <a:lnSpc>
                <a:spcPts val="1858"/>
              </a:lnSpc>
            </a:pPr>
            <a:r>
              <a:rPr lang="en-US" sz="1644" i="1" dirty="0" err="1">
                <a:solidFill>
                  <a:srgbClr val="000000"/>
                </a:solidFill>
                <a:latin typeface="DM Sans Italics"/>
                <a:ea typeface="DM Sans Italics"/>
                <a:cs typeface="DM Sans Italics"/>
                <a:sym typeface="DM Sans Italics"/>
              </a:rPr>
              <a:t>Aripilli</a:t>
            </a:r>
            <a:r>
              <a:rPr lang="en-US" sz="1644" i="1" dirty="0">
                <a:solidFill>
                  <a:srgbClr val="000000"/>
                </a:solidFill>
                <a:latin typeface="DM Sans Italics"/>
                <a:ea typeface="DM Sans Italics"/>
                <a:cs typeface="DM Sans Italics"/>
                <a:sym typeface="DM Sans Italics"/>
              </a:rPr>
              <a:t> </a:t>
            </a:r>
            <a:r>
              <a:rPr lang="en-US" sz="1644" i="1" dirty="0" err="1">
                <a:solidFill>
                  <a:srgbClr val="000000"/>
                </a:solidFill>
                <a:latin typeface="DM Sans Italics"/>
                <a:ea typeface="DM Sans Italics"/>
                <a:cs typeface="DM Sans Italics"/>
                <a:sym typeface="DM Sans Italics"/>
              </a:rPr>
              <a:t>Vasavi</a:t>
            </a:r>
            <a:r>
              <a:rPr lang="en-US" sz="1644" i="1" dirty="0">
                <a:solidFill>
                  <a:srgbClr val="000000"/>
                </a:solidFill>
                <a:latin typeface="DM Sans Italics"/>
                <a:ea typeface="DM Sans Italics"/>
                <a:cs typeface="DM Sans Italics"/>
                <a:sym typeface="DM Sans Italics"/>
              </a:rPr>
              <a:t>                                   </a:t>
            </a:r>
            <a:r>
              <a:rPr lang="en-US" sz="1644" i="1" u="sng" dirty="0">
                <a:solidFill>
                  <a:srgbClr val="000000"/>
                </a:solidFill>
                <a:latin typeface="DM Sans Italics"/>
                <a:ea typeface="DM Sans Italics"/>
                <a:cs typeface="DM Sans Italics"/>
                <a:sym typeface="DM Sans Italics"/>
                <a:hlinkClick r:id="rId8" tooltip="mailto:aripillivasavi1999@gmail.com"/>
              </a:rPr>
              <a:t>aripillivasavi1999@gmail.com</a:t>
            </a:r>
            <a:r>
              <a:rPr lang="en-US" sz="1644" dirty="0">
                <a:solidFill>
                  <a:srgbClr val="000000"/>
                </a:solidFill>
                <a:latin typeface="DM Sans"/>
                <a:ea typeface="DM Sans"/>
                <a:cs typeface="DM Sans"/>
                <a:sym typeface="DM Sans"/>
              </a:rPr>
              <a:t>                     </a:t>
            </a:r>
            <a:r>
              <a:rPr lang="en-US" sz="1644" i="1" dirty="0">
                <a:solidFill>
                  <a:srgbClr val="000000"/>
                </a:solidFill>
                <a:latin typeface="DM Sans Italics"/>
                <a:ea typeface="DM Sans Italics"/>
                <a:cs typeface="DM Sans Italics"/>
                <a:sym typeface="DM Sans Italics"/>
              </a:rPr>
              <a:t>8328649067</a:t>
            </a:r>
          </a:p>
          <a:p>
            <a:pPr algn="l">
              <a:lnSpc>
                <a:spcPts val="1858"/>
              </a:lnSpc>
            </a:pPr>
            <a:r>
              <a:rPr lang="en-US" sz="1644" i="1" dirty="0">
                <a:solidFill>
                  <a:srgbClr val="000000"/>
                </a:solidFill>
                <a:latin typeface="DM Sans Italics"/>
                <a:ea typeface="DM Sans Italics"/>
                <a:cs typeface="DM Sans Italics"/>
                <a:sym typeface="DM Sans Italics"/>
              </a:rPr>
              <a:t>Himanshu Upadhyay                       </a:t>
            </a:r>
            <a:r>
              <a:rPr lang="en-US" sz="1644" i="1" u="sng" dirty="0">
                <a:solidFill>
                  <a:srgbClr val="000000"/>
                </a:solidFill>
                <a:latin typeface="DM Sans Italics"/>
                <a:ea typeface="DM Sans Italics"/>
                <a:cs typeface="DM Sans Italics"/>
                <a:sym typeface="DM Sans Italics"/>
                <a:hlinkClick r:id="rId9" tooltip="mailto:upadhyayhimanshu0202@outlook.com"/>
              </a:rPr>
              <a:t>upadhyayhimanshu0202@outlook.com</a:t>
            </a:r>
            <a:r>
              <a:rPr lang="en-US" sz="1644" dirty="0">
                <a:solidFill>
                  <a:srgbClr val="000000"/>
                </a:solidFill>
                <a:latin typeface="DM Sans"/>
                <a:ea typeface="DM Sans"/>
                <a:cs typeface="DM Sans"/>
                <a:sym typeface="DM Sans"/>
              </a:rPr>
              <a:t>   </a:t>
            </a:r>
            <a:r>
              <a:rPr lang="en-US" sz="1644" i="1" dirty="0">
                <a:solidFill>
                  <a:srgbClr val="000000"/>
                </a:solidFill>
                <a:latin typeface="DM Sans Italics"/>
                <a:ea typeface="DM Sans Italics"/>
                <a:cs typeface="DM Sans Italics"/>
                <a:sym typeface="DM Sans Italics"/>
              </a:rPr>
              <a:t>9598951192</a:t>
            </a:r>
          </a:p>
          <a:p>
            <a:pPr algn="l">
              <a:lnSpc>
                <a:spcPts val="1858"/>
              </a:lnSpc>
            </a:pPr>
            <a:r>
              <a:rPr lang="en-US" sz="1644" i="1" dirty="0">
                <a:solidFill>
                  <a:srgbClr val="000000"/>
                </a:solidFill>
                <a:latin typeface="DM Sans Italics"/>
                <a:ea typeface="DM Sans Italics"/>
                <a:cs typeface="DM Sans Italics"/>
                <a:sym typeface="DM Sans Italics"/>
              </a:rPr>
              <a:t>Anil </a:t>
            </a:r>
            <a:r>
              <a:rPr lang="en-US" sz="1644" i="1" dirty="0" err="1">
                <a:solidFill>
                  <a:srgbClr val="000000"/>
                </a:solidFill>
                <a:latin typeface="DM Sans Italics"/>
                <a:ea typeface="DM Sans Italics"/>
                <a:cs typeface="DM Sans Italics"/>
                <a:sym typeface="DM Sans Italics"/>
              </a:rPr>
              <a:t>Raykwade</a:t>
            </a:r>
            <a:r>
              <a:rPr lang="en-US" sz="1644" i="1" dirty="0">
                <a:solidFill>
                  <a:srgbClr val="000000"/>
                </a:solidFill>
                <a:latin typeface="DM Sans Italics"/>
                <a:ea typeface="DM Sans Italics"/>
                <a:cs typeface="DM Sans Italics"/>
                <a:sym typeface="DM Sans Italics"/>
              </a:rPr>
              <a:t>                                 </a:t>
            </a:r>
            <a:r>
              <a:rPr lang="en-US" sz="1644" i="1" u="sng" dirty="0">
                <a:solidFill>
                  <a:srgbClr val="000000"/>
                </a:solidFill>
                <a:latin typeface="DM Sans Italics"/>
                <a:ea typeface="DM Sans Italics"/>
                <a:cs typeface="DM Sans Italics"/>
                <a:sym typeface="DM Sans Italics"/>
                <a:hlinkClick r:id="rId10" tooltip="mailto:anilraykwade06@gmail.com"/>
              </a:rPr>
              <a:t>anilraykwade06@gmail.com</a:t>
            </a:r>
            <a:r>
              <a:rPr lang="en-US" sz="1644" dirty="0">
                <a:solidFill>
                  <a:srgbClr val="000000"/>
                </a:solidFill>
                <a:latin typeface="DM Sans"/>
                <a:ea typeface="DM Sans"/>
                <a:cs typeface="DM Sans"/>
                <a:sym typeface="DM Sans"/>
              </a:rPr>
              <a:t>                       </a:t>
            </a:r>
            <a:r>
              <a:rPr lang="en-US" sz="1644" i="1" dirty="0">
                <a:solidFill>
                  <a:srgbClr val="000000"/>
                </a:solidFill>
                <a:latin typeface="DM Sans Italics"/>
                <a:ea typeface="DM Sans Italics"/>
                <a:cs typeface="DM Sans Italics"/>
                <a:sym typeface="DM Sans Italics"/>
              </a:rPr>
              <a:t>6364259466</a:t>
            </a:r>
          </a:p>
          <a:p>
            <a:pPr algn="l">
              <a:lnSpc>
                <a:spcPts val="1858"/>
              </a:lnSpc>
            </a:pPr>
            <a:r>
              <a:rPr lang="en-US" sz="1644" i="1" dirty="0">
                <a:solidFill>
                  <a:srgbClr val="000000"/>
                </a:solidFill>
                <a:latin typeface="DM Sans Italics"/>
                <a:ea typeface="DM Sans Italics"/>
                <a:cs typeface="DM Sans Italics"/>
                <a:sym typeface="DM Sans Italics"/>
              </a:rPr>
              <a:t>Mohammed Farid                            </a:t>
            </a:r>
            <a:r>
              <a:rPr lang="en-US" sz="1644" i="1" u="sng" dirty="0">
                <a:solidFill>
                  <a:srgbClr val="000000"/>
                </a:solidFill>
                <a:latin typeface="DM Sans Italics"/>
                <a:ea typeface="DM Sans Italics"/>
                <a:cs typeface="DM Sans Italics"/>
                <a:sym typeface="DM Sans Italics"/>
                <a:hlinkClick r:id="rId11" tooltip="mailto:mohdfarid786.fm@gmail.com"/>
              </a:rPr>
              <a:t>mohdfarid786.fm@gmail.com</a:t>
            </a:r>
            <a:r>
              <a:rPr lang="en-US" sz="1644" dirty="0">
                <a:solidFill>
                  <a:srgbClr val="000000"/>
                </a:solidFill>
                <a:latin typeface="DM Sans"/>
                <a:ea typeface="DM Sans"/>
                <a:cs typeface="DM Sans"/>
                <a:sym typeface="DM Sans"/>
              </a:rPr>
              <a:t>                     </a:t>
            </a:r>
            <a:r>
              <a:rPr lang="en-US" sz="1644" i="1" dirty="0">
                <a:solidFill>
                  <a:srgbClr val="000000"/>
                </a:solidFill>
                <a:latin typeface="DM Sans Italics"/>
                <a:ea typeface="DM Sans Italics"/>
                <a:cs typeface="DM Sans Italics"/>
                <a:sym typeface="DM Sans Italics"/>
              </a:rPr>
              <a:t>9768676537</a:t>
            </a:r>
          </a:p>
          <a:p>
            <a:pPr marL="0" lvl="0" indent="0" algn="l">
              <a:lnSpc>
                <a:spcPts val="1858"/>
              </a:lnSpc>
            </a:pPr>
            <a:endParaRPr lang="en-US" sz="1644" i="1" dirty="0">
              <a:solidFill>
                <a:srgbClr val="000000"/>
              </a:solidFill>
              <a:latin typeface="DM Sans Italics"/>
              <a:ea typeface="DM Sans Italics"/>
              <a:cs typeface="DM Sans Italics"/>
              <a:sym typeface="DM Sans Italics"/>
            </a:endParaRPr>
          </a:p>
        </p:txBody>
      </p:sp>
      <p:sp>
        <p:nvSpPr>
          <p:cNvPr id="5" name="TextBox 5"/>
          <p:cNvSpPr txBox="1"/>
          <p:nvPr/>
        </p:nvSpPr>
        <p:spPr>
          <a:xfrm>
            <a:off x="4366535" y="2742565"/>
            <a:ext cx="8097687" cy="2508908"/>
          </a:xfrm>
          <a:prstGeom prst="rect">
            <a:avLst/>
          </a:prstGeom>
        </p:spPr>
        <p:txBody>
          <a:bodyPr lIns="0" tIns="0" rIns="0" bIns="0" rtlCol="0" anchor="t">
            <a:spAutoFit/>
          </a:bodyPr>
          <a:lstStyle/>
          <a:p>
            <a:pPr marL="0" lvl="0" indent="0" algn="l">
              <a:lnSpc>
                <a:spcPts val="10118"/>
              </a:lnSpc>
              <a:spcBef>
                <a:spcPct val="0"/>
              </a:spcBef>
            </a:pPr>
            <a:r>
              <a:rPr lang="en-US" sz="7332" b="1" spc="718" dirty="0">
                <a:solidFill>
                  <a:srgbClr val="231F20"/>
                </a:solidFill>
                <a:latin typeface="Oswald Bold"/>
                <a:ea typeface="Oswald Bold"/>
                <a:cs typeface="Oswald Bold"/>
                <a:sym typeface="Oswald Bold"/>
              </a:rPr>
              <a:t>THANKYOU FOR YOUR ATTENTION</a:t>
            </a:r>
          </a:p>
        </p:txBody>
      </p:sp>
      <p:sp>
        <p:nvSpPr>
          <p:cNvPr id="7" name="Freeform 7"/>
          <p:cNvSpPr/>
          <p:nvPr/>
        </p:nvSpPr>
        <p:spPr>
          <a:xfrm rot="887923">
            <a:off x="402472" y="50321"/>
            <a:ext cx="4322741" cy="4983042"/>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496412" y="5393886"/>
            <a:ext cx="11802872" cy="3178614"/>
            <a:chOff x="-395547" y="-31262"/>
            <a:chExt cx="2196496" cy="516345"/>
          </a:xfrm>
        </p:grpSpPr>
        <p:sp>
          <p:nvSpPr>
            <p:cNvPr id="9" name="Freeform 9"/>
            <p:cNvSpPr/>
            <p:nvPr/>
          </p:nvSpPr>
          <p:spPr>
            <a:xfrm>
              <a:off x="-395547" y="-31262"/>
              <a:ext cx="1800949" cy="485083"/>
            </a:xfrm>
            <a:custGeom>
              <a:avLst/>
              <a:gdLst/>
              <a:ahLst/>
              <a:cxnLst/>
              <a:rect l="l" t="t" r="r" b="b"/>
              <a:pathLst>
                <a:path w="1800949" h="485083">
                  <a:moveTo>
                    <a:pt x="0" y="0"/>
                  </a:moveTo>
                  <a:lnTo>
                    <a:pt x="1800949" y="0"/>
                  </a:lnTo>
                  <a:lnTo>
                    <a:pt x="1800949" y="485083"/>
                  </a:lnTo>
                  <a:lnTo>
                    <a:pt x="0" y="485083"/>
                  </a:lnTo>
                  <a:close/>
                </a:path>
              </a:pathLst>
            </a:custGeom>
            <a:solidFill>
              <a:srgbClr val="000000">
                <a:alpha val="0"/>
              </a:srgbClr>
            </a:solidFill>
            <a:ln w="38100" cap="sq">
              <a:solidFill>
                <a:srgbClr val="000000"/>
              </a:solidFill>
              <a:prstDash val="solid"/>
              <a:miter/>
            </a:ln>
          </p:spPr>
          <p:txBody>
            <a:bodyPr/>
            <a:lstStyle/>
            <a:p>
              <a:endParaRPr lang="en-US" dirty="0"/>
            </a:p>
          </p:txBody>
        </p:sp>
        <p:sp>
          <p:nvSpPr>
            <p:cNvPr id="10" name="TextBox 10"/>
            <p:cNvSpPr txBox="1"/>
            <p:nvPr/>
          </p:nvSpPr>
          <p:spPr>
            <a:xfrm>
              <a:off x="0" y="-19050"/>
              <a:ext cx="1800949" cy="504133"/>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7" name="Freeform 7"/>
          <p:cNvSpPr/>
          <p:nvPr/>
        </p:nvSpPr>
        <p:spPr>
          <a:xfrm>
            <a:off x="10758785" y="1888488"/>
            <a:ext cx="6176060" cy="7369812"/>
          </a:xfrm>
          <a:custGeom>
            <a:avLst/>
            <a:gdLst/>
            <a:ahLst/>
            <a:cxnLst/>
            <a:rect l="l" t="t" r="r" b="b"/>
            <a:pathLst>
              <a:path w="6176060" h="7369812">
                <a:moveTo>
                  <a:pt x="0" y="0"/>
                </a:moveTo>
                <a:lnTo>
                  <a:pt x="6176060" y="0"/>
                </a:lnTo>
                <a:lnTo>
                  <a:pt x="6176060" y="7369812"/>
                </a:lnTo>
                <a:lnTo>
                  <a:pt x="0" y="7369812"/>
                </a:lnTo>
                <a:lnTo>
                  <a:pt x="0" y="0"/>
                </a:lnTo>
                <a:close/>
              </a:path>
            </a:pathLst>
          </a:custGeom>
          <a:blipFill>
            <a:blip r:embed="rId4"/>
            <a:stretch>
              <a:fillRect l="-49746" t="-11382" r="-49746"/>
            </a:stretch>
          </a:blipFill>
        </p:spPr>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474235" y="3673321"/>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13" name="Group 13"/>
          <p:cNvGrpSpPr/>
          <p:nvPr/>
        </p:nvGrpSpPr>
        <p:grpSpPr>
          <a:xfrm>
            <a:off x="2142191" y="5777447"/>
            <a:ext cx="9610044" cy="1948998"/>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3908899" y="6005886"/>
            <a:ext cx="7132181" cy="1539659"/>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a:ea typeface="DM Sans"/>
                <a:cs typeface="DM Sans"/>
                <a:sym typeface="DM Sans"/>
              </a:rPr>
              <a:t>In order to accomplish eight different tasks with a single tool and offer insights, we began with Excel and SQL, then moved on to Power BI and Tableau in subsequent weeks.  </a:t>
            </a:r>
          </a:p>
        </p:txBody>
      </p:sp>
      <p:sp>
        <p:nvSpPr>
          <p:cNvPr id="18" name="Freeform 18"/>
          <p:cNvSpPr/>
          <p:nvPr/>
        </p:nvSpPr>
        <p:spPr>
          <a:xfrm>
            <a:off x="2142191" y="6462768"/>
            <a:ext cx="1413761" cy="578357"/>
          </a:xfrm>
          <a:custGeom>
            <a:avLst/>
            <a:gdLst/>
            <a:ahLst/>
            <a:cxnLst/>
            <a:rect l="l" t="t" r="r" b="b"/>
            <a:pathLst>
              <a:path w="1413761" h="578357">
                <a:moveTo>
                  <a:pt x="0" y="0"/>
                </a:moveTo>
                <a:lnTo>
                  <a:pt x="1413761" y="0"/>
                </a:lnTo>
                <a:lnTo>
                  <a:pt x="1413761" y="578357"/>
                </a:lnTo>
                <a:lnTo>
                  <a:pt x="0" y="5783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2142191" y="626436"/>
            <a:ext cx="11520803" cy="862198"/>
          </a:xfrm>
          <a:prstGeom prst="rect">
            <a:avLst/>
          </a:prstGeom>
        </p:spPr>
        <p:txBody>
          <a:bodyPr lIns="0" tIns="0" rIns="0" bIns="0" rtlCol="0" anchor="t">
            <a:spAutoFit/>
          </a:bodyPr>
          <a:lstStyle/>
          <a:p>
            <a:pPr algn="l">
              <a:lnSpc>
                <a:spcPts val="7176"/>
              </a:lnSpc>
            </a:pPr>
            <a:r>
              <a:rPr lang="en-US" sz="5200" b="1" spc="509">
                <a:solidFill>
                  <a:srgbClr val="231F20"/>
                </a:solidFill>
                <a:latin typeface="Oswald Bold"/>
                <a:ea typeface="Oswald Bold"/>
                <a:cs typeface="Oswald Bold"/>
                <a:sym typeface="Oswald Bold"/>
              </a:rPr>
              <a:t>PROJECT OVERVIEW &amp; OBJECTIVES</a:t>
            </a:r>
          </a:p>
        </p:txBody>
      </p:sp>
      <p:sp>
        <p:nvSpPr>
          <p:cNvPr id="20" name="TextBox 20"/>
          <p:cNvSpPr txBox="1"/>
          <p:nvPr/>
        </p:nvSpPr>
        <p:spPr>
          <a:xfrm>
            <a:off x="3908899" y="3624745"/>
            <a:ext cx="7132181" cy="1154018"/>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a:ea typeface="DM Sans"/>
                <a:cs typeface="DM Sans"/>
                <a:sym typeface="DM Sans"/>
              </a:rPr>
              <a:t>The objective of the project is to provide actionable insights while also conducting an analysis of key performance metrics. </a:t>
            </a:r>
          </a:p>
        </p:txBody>
      </p:sp>
      <p:sp>
        <p:nvSpPr>
          <p:cNvPr id="21" name="TextBox 21"/>
          <p:cNvSpPr txBox="1"/>
          <p:nvPr/>
        </p:nvSpPr>
        <p:spPr>
          <a:xfrm>
            <a:off x="2474235" y="1869438"/>
            <a:ext cx="8284550" cy="1104265"/>
          </a:xfrm>
          <a:prstGeom prst="rect">
            <a:avLst/>
          </a:prstGeom>
        </p:spPr>
        <p:txBody>
          <a:bodyPr lIns="0" tIns="0" rIns="0" bIns="0" rtlCol="0" anchor="t">
            <a:spAutoFit/>
          </a:bodyPr>
          <a:lstStyle/>
          <a:p>
            <a:pPr algn="ctr">
              <a:lnSpc>
                <a:spcPts val="2989"/>
              </a:lnSpc>
              <a:spcBef>
                <a:spcPct val="0"/>
              </a:spcBef>
            </a:pPr>
            <a:r>
              <a:rPr lang="en-US" sz="2299" b="1">
                <a:solidFill>
                  <a:srgbClr val="231F20"/>
                </a:solidFill>
                <a:latin typeface="Open Sauce Bold"/>
                <a:ea typeface="Open Sauce Bold"/>
                <a:cs typeface="Open Sauce Bold"/>
                <a:sym typeface="Open Sauce Bold"/>
              </a:rPr>
              <a:t>Crowdfunding</a:t>
            </a:r>
            <a:r>
              <a:rPr lang="en-US" sz="2299">
                <a:solidFill>
                  <a:srgbClr val="231F20"/>
                </a:solidFill>
                <a:latin typeface="Open Sauce"/>
                <a:ea typeface="Open Sauce"/>
                <a:cs typeface="Open Sauce"/>
                <a:sym typeface="Open Sauce"/>
              </a:rPr>
              <a:t> is the practice of funding a project</a:t>
            </a:r>
          </a:p>
          <a:p>
            <a:pPr algn="ctr">
              <a:lnSpc>
                <a:spcPts val="2989"/>
              </a:lnSpc>
              <a:spcBef>
                <a:spcPct val="0"/>
              </a:spcBef>
            </a:pPr>
            <a:r>
              <a:rPr lang="en-US" sz="2299">
                <a:solidFill>
                  <a:srgbClr val="231F20"/>
                </a:solidFill>
                <a:latin typeface="Open Sauce"/>
                <a:ea typeface="Open Sauce"/>
                <a:cs typeface="Open Sauce"/>
                <a:sym typeface="Open Sauce"/>
              </a:rPr>
              <a:t>or venture by raising small amounts of money from</a:t>
            </a:r>
          </a:p>
          <a:p>
            <a:pPr algn="ctr">
              <a:lnSpc>
                <a:spcPts val="2989"/>
              </a:lnSpc>
              <a:spcBef>
                <a:spcPct val="0"/>
              </a:spcBef>
            </a:pPr>
            <a:r>
              <a:rPr lang="en-US" sz="2299">
                <a:solidFill>
                  <a:srgbClr val="231F20"/>
                </a:solidFill>
                <a:latin typeface="Open Sauce"/>
                <a:ea typeface="Open Sauce"/>
                <a:cs typeface="Open Sauce"/>
                <a:sym typeface="Open Sauce"/>
              </a:rPr>
              <a:t>a large number of people, typically via the Internet.</a:t>
            </a:r>
          </a:p>
        </p:txBody>
      </p:sp>
      <p:sp>
        <p:nvSpPr>
          <p:cNvPr id="22" name="Freeform 2">
            <a:extLst>
              <a:ext uri="{FF2B5EF4-FFF2-40B4-BE49-F238E27FC236}">
                <a16:creationId xmlns:a16="http://schemas.microsoft.com/office/drawing/2014/main" id="{65D5C2DB-F4EA-4380-B9F1-0EF39A158343}"/>
              </a:ext>
            </a:extLst>
          </p:cNvPr>
          <p:cNvSpPr/>
          <p:nvPr/>
        </p:nvSpPr>
        <p:spPr>
          <a:xfrm rot="7659121">
            <a:off x="615507" y="7849867"/>
            <a:ext cx="2138005" cy="2036777"/>
          </a:xfrm>
          <a:custGeom>
            <a:avLst/>
            <a:gdLst/>
            <a:ahLst/>
            <a:cxnLst/>
            <a:rect l="l" t="t" r="r" b="b"/>
            <a:pathLst>
              <a:path w="7629294" h="7828566">
                <a:moveTo>
                  <a:pt x="0" y="0"/>
                </a:moveTo>
                <a:lnTo>
                  <a:pt x="7629293" y="0"/>
                </a:lnTo>
                <a:lnTo>
                  <a:pt x="7629293" y="7828567"/>
                </a:lnTo>
                <a:lnTo>
                  <a:pt x="0" y="78285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7721" y="-789399"/>
            <a:ext cx="18323442" cy="11076399"/>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4" name="Freeform 4"/>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3"/>
            <a:stretch>
              <a:fillRect l="-42054" r="-79050"/>
            </a:stretch>
          </a:blipFill>
        </p:spPr>
      </p:sp>
      <p:sp>
        <p:nvSpPr>
          <p:cNvPr id="6" name="TextBox 6"/>
          <p:cNvSpPr txBox="1"/>
          <p:nvPr/>
        </p:nvSpPr>
        <p:spPr>
          <a:xfrm>
            <a:off x="2191002" y="1162050"/>
            <a:ext cx="9726143" cy="1303627"/>
          </a:xfrm>
          <a:prstGeom prst="rect">
            <a:avLst/>
          </a:prstGeom>
        </p:spPr>
        <p:txBody>
          <a:bodyPr lIns="0" tIns="0" rIns="0" bIns="0" rtlCol="0" anchor="t">
            <a:spAutoFit/>
          </a:bodyPr>
          <a:lstStyle/>
          <a:p>
            <a:pPr marL="0" lvl="0" indent="0" algn="l">
              <a:lnSpc>
                <a:spcPts val="9903"/>
              </a:lnSpc>
            </a:pPr>
            <a:r>
              <a:rPr lang="en-US" sz="9431" b="1" spc="924" dirty="0">
                <a:solidFill>
                  <a:srgbClr val="231F20"/>
                </a:solidFill>
                <a:latin typeface="Oswald Bold"/>
                <a:ea typeface="Oswald Bold"/>
                <a:cs typeface="Oswald Bold"/>
                <a:sym typeface="Oswald Bold"/>
              </a:rPr>
              <a:t>KPIS OVERVIEW</a:t>
            </a:r>
          </a:p>
        </p:txBody>
      </p:sp>
      <p:sp>
        <p:nvSpPr>
          <p:cNvPr id="7" name="TextBox 7"/>
          <p:cNvSpPr txBox="1"/>
          <p:nvPr/>
        </p:nvSpPr>
        <p:spPr>
          <a:xfrm>
            <a:off x="2191002" y="2436870"/>
            <a:ext cx="8707389" cy="2585323"/>
          </a:xfrm>
          <a:prstGeom prst="rect">
            <a:avLst/>
          </a:prstGeom>
        </p:spPr>
        <p:txBody>
          <a:bodyPr lIns="0" tIns="0" rIns="0" bIns="0" rtlCol="0" anchor="t">
            <a:spAutoFit/>
          </a:bodyPr>
          <a:lstStyle/>
          <a:p>
            <a:endParaRPr lang="en-US" sz="2400" dirty="0"/>
          </a:p>
          <a:p>
            <a:r>
              <a:rPr lang="en-US" sz="2400" dirty="0"/>
              <a:t>The key KPIs for the crowdfunding project included </a:t>
            </a:r>
            <a:r>
              <a:rPr lang="en-US" sz="2400" b="1" dirty="0"/>
              <a:t>Funds Raised</a:t>
            </a:r>
            <a:r>
              <a:rPr lang="en-US" sz="2400" dirty="0"/>
              <a:t>, which tracked the total amount raised compared to the campaign’s goal, and </a:t>
            </a:r>
            <a:r>
              <a:rPr lang="en-US" sz="2400" b="1" dirty="0"/>
              <a:t>Backer Demographics</a:t>
            </a:r>
            <a:r>
              <a:rPr lang="en-US" sz="2400" dirty="0"/>
              <a:t>, providing insights into donor location, age, and frequency. The </a:t>
            </a:r>
            <a:r>
              <a:rPr lang="en-US" sz="2400" b="1" dirty="0"/>
              <a:t>Conversion Rate</a:t>
            </a:r>
            <a:r>
              <a:rPr lang="en-US" sz="2400" dirty="0"/>
              <a:t> measured how effectively the campaign turned visitors into donors, while the </a:t>
            </a:r>
            <a:r>
              <a:rPr lang="en-US" sz="2400" b="1" dirty="0"/>
              <a:t>Average Donation</a:t>
            </a:r>
            <a:r>
              <a:rPr lang="en-US" sz="2400" dirty="0"/>
              <a:t> indicated the typical contribution per backer.</a:t>
            </a:r>
          </a:p>
        </p:txBody>
      </p:sp>
      <p:sp>
        <p:nvSpPr>
          <p:cNvPr id="8" name="TextBox 8"/>
          <p:cNvSpPr txBox="1"/>
          <p:nvPr/>
        </p:nvSpPr>
        <p:spPr>
          <a:xfrm>
            <a:off x="1869623" y="5374197"/>
            <a:ext cx="8707389" cy="1214884"/>
          </a:xfrm>
          <a:prstGeom prst="rect">
            <a:avLst/>
          </a:prstGeom>
        </p:spPr>
        <p:txBody>
          <a:bodyPr lIns="0" tIns="0" rIns="0" bIns="0" rtlCol="0" anchor="t">
            <a:spAutoFit/>
          </a:bodyPr>
          <a:lstStyle/>
          <a:p>
            <a:pPr marL="247259" lvl="1" algn="l">
              <a:lnSpc>
                <a:spcPts val="3160"/>
              </a:lnSpc>
            </a:pPr>
            <a:r>
              <a:rPr lang="en-US" sz="2400" b="1" dirty="0"/>
              <a:t>Campaign Progress</a:t>
            </a:r>
            <a:r>
              <a:rPr lang="en-US" sz="2400" dirty="0"/>
              <a:t> tracked the percentage of the fundraising goal achieved over time, and </a:t>
            </a:r>
            <a:r>
              <a:rPr lang="en-US" sz="2400" b="1" dirty="0"/>
              <a:t>Donation Method Breakdown</a:t>
            </a:r>
            <a:r>
              <a:rPr lang="en-US" sz="2400" dirty="0"/>
              <a:t> provided insights into which payment methods were most popular.</a:t>
            </a:r>
            <a:endParaRPr lang="en-US" sz="2290" spc="224" dirty="0">
              <a:solidFill>
                <a:srgbClr val="231F20"/>
              </a:solidFill>
              <a:latin typeface="DM Sans"/>
              <a:ea typeface="DM Sans"/>
              <a:cs typeface="DM Sans"/>
              <a:sym typeface="DM Sans"/>
            </a:endParaRPr>
          </a:p>
        </p:txBody>
      </p:sp>
      <p:sp>
        <p:nvSpPr>
          <p:cNvPr id="9" name="TextBox 8">
            <a:extLst>
              <a:ext uri="{FF2B5EF4-FFF2-40B4-BE49-F238E27FC236}">
                <a16:creationId xmlns:a16="http://schemas.microsoft.com/office/drawing/2014/main" id="{9182F13A-187F-45B0-972F-367CBF6B0D25}"/>
              </a:ext>
            </a:extLst>
          </p:cNvPr>
          <p:cNvSpPr txBox="1"/>
          <p:nvPr/>
        </p:nvSpPr>
        <p:spPr>
          <a:xfrm>
            <a:off x="1769234" y="6980522"/>
            <a:ext cx="8707389" cy="1625253"/>
          </a:xfrm>
          <a:prstGeom prst="rect">
            <a:avLst/>
          </a:prstGeom>
        </p:spPr>
        <p:txBody>
          <a:bodyPr lIns="0" tIns="0" rIns="0" bIns="0" rtlCol="0" anchor="t">
            <a:spAutoFit/>
          </a:bodyPr>
          <a:lstStyle/>
          <a:p>
            <a:pPr marL="247259" lvl="1" algn="l">
              <a:lnSpc>
                <a:spcPts val="3160"/>
              </a:lnSpc>
            </a:pPr>
            <a:r>
              <a:rPr lang="en-US" sz="2400" dirty="0"/>
              <a:t>Finally, </a:t>
            </a:r>
            <a:r>
              <a:rPr lang="en-US" sz="2400" b="1" dirty="0"/>
              <a:t>Backer Retention</a:t>
            </a:r>
            <a:r>
              <a:rPr lang="en-US" sz="2400" dirty="0"/>
              <a:t> measured the percentage of repeat backers, helping assess long-term donor engagement. These KPIs were essential for evaluating campaign performance, optimizing strategies, and ensuring fundraising objectives were met.</a:t>
            </a:r>
            <a:endParaRPr lang="en-US" sz="2290" spc="224" dirty="0">
              <a:solidFill>
                <a:srgbClr val="231F20"/>
              </a:solidFill>
              <a:latin typeface="DM Sans"/>
              <a:ea typeface="DM Sans"/>
              <a:cs typeface="DM Sans"/>
              <a:sym typeface="DM Sans"/>
            </a:endParaRPr>
          </a:p>
        </p:txBody>
      </p:sp>
      <p:sp>
        <p:nvSpPr>
          <p:cNvPr id="11" name="Freeform 2">
            <a:extLst>
              <a:ext uri="{FF2B5EF4-FFF2-40B4-BE49-F238E27FC236}">
                <a16:creationId xmlns:a16="http://schemas.microsoft.com/office/drawing/2014/main" id="{A1549FC3-4BD7-4525-A556-122EBCC32044}"/>
              </a:ext>
            </a:extLst>
          </p:cNvPr>
          <p:cNvSpPr/>
          <p:nvPr/>
        </p:nvSpPr>
        <p:spPr>
          <a:xfrm rot="7659121">
            <a:off x="-2020" y="8132634"/>
            <a:ext cx="2138005" cy="2036777"/>
          </a:xfrm>
          <a:custGeom>
            <a:avLst/>
            <a:gdLst/>
            <a:ahLst/>
            <a:cxnLst/>
            <a:rect l="l" t="t" r="r" b="b"/>
            <a:pathLst>
              <a:path w="7629294" h="7828566">
                <a:moveTo>
                  <a:pt x="0" y="0"/>
                </a:moveTo>
                <a:lnTo>
                  <a:pt x="7629293" y="0"/>
                </a:lnTo>
                <a:lnTo>
                  <a:pt x="7629293" y="7828567"/>
                </a:lnTo>
                <a:lnTo>
                  <a:pt x="0" y="7828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3724486" y="1170022"/>
            <a:ext cx="25736972" cy="1377685"/>
          </a:xfrm>
          <a:prstGeom prst="rect">
            <a:avLst/>
          </a:prstGeom>
        </p:spPr>
        <p:txBody>
          <a:bodyPr lIns="0" tIns="0" rIns="0" bIns="0" rtlCol="0" anchor="t">
            <a:spAutoFit/>
          </a:bodyPr>
          <a:lstStyle/>
          <a:p>
            <a:pPr algn="ctr">
              <a:lnSpc>
                <a:spcPts val="5562"/>
              </a:lnSpc>
            </a:pPr>
            <a:r>
              <a:rPr lang="en-US" sz="4030" b="1" spc="395" dirty="0">
                <a:solidFill>
                  <a:srgbClr val="FFFFFF"/>
                </a:solidFill>
                <a:latin typeface="Oswald Bold"/>
                <a:ea typeface="Oswald Bold"/>
                <a:cs typeface="Oswald Bold"/>
                <a:sym typeface="Oswald Bold"/>
              </a:rPr>
              <a:t>TOTAL NUMBER OF PROJECTS BASED ON OUTCOME AND</a:t>
            </a:r>
          </a:p>
          <a:p>
            <a:pPr algn="ctr">
              <a:lnSpc>
                <a:spcPts val="5562"/>
              </a:lnSpc>
            </a:pPr>
            <a:r>
              <a:rPr lang="en-US" sz="4030" b="1" spc="395" dirty="0">
                <a:solidFill>
                  <a:srgbClr val="FFFFFF"/>
                </a:solidFill>
                <a:latin typeface="Oswald Bold"/>
                <a:ea typeface="Oswald Bold"/>
                <a:cs typeface="Oswald Bold"/>
                <a:sym typeface="Oswald Bold"/>
              </a:rPr>
              <a:t>BY TOP 10 LOCATIONS</a:t>
            </a:r>
          </a:p>
        </p:txBody>
      </p:sp>
      <p:sp>
        <p:nvSpPr>
          <p:cNvPr id="9" name="TextBox 9"/>
          <p:cNvSpPr txBox="1"/>
          <p:nvPr/>
        </p:nvSpPr>
        <p:spPr>
          <a:xfrm>
            <a:off x="10307447" y="3691823"/>
            <a:ext cx="7352478" cy="3367781"/>
          </a:xfrm>
          <a:prstGeom prst="rect">
            <a:avLst/>
          </a:prstGeom>
        </p:spPr>
        <p:txBody>
          <a:bodyPr lIns="0" tIns="0" rIns="0" bIns="0" rtlCol="0" anchor="t">
            <a:spAutoFit/>
          </a:bodyPr>
          <a:lstStyle/>
          <a:p>
            <a:pPr marL="518867" lvl="1" indent="-259433" algn="l">
              <a:lnSpc>
                <a:spcPts val="3316"/>
              </a:lnSpc>
              <a:buFont typeface="Arial"/>
              <a:buChar char="•"/>
            </a:pPr>
            <a:r>
              <a:rPr lang="en-US" sz="2403" spc="235" dirty="0">
                <a:solidFill>
                  <a:srgbClr val="231F20"/>
                </a:solidFill>
                <a:latin typeface="Arial" panose="020B0604020202020204" pitchFamily="34" charset="0"/>
                <a:ea typeface="DM Sans"/>
                <a:cs typeface="Arial" panose="020B0604020202020204" pitchFamily="34" charset="0"/>
                <a:sym typeface="DM Sans"/>
              </a:rPr>
              <a:t>Total number of successful projects are 140313 whereas failed projects are more in number i.e. 188239</a:t>
            </a:r>
          </a:p>
          <a:p>
            <a:pPr algn="l">
              <a:lnSpc>
                <a:spcPts val="3316"/>
              </a:lnSpc>
            </a:pPr>
            <a:endParaRPr lang="en-US" sz="2403" spc="235" dirty="0">
              <a:solidFill>
                <a:srgbClr val="231F20"/>
              </a:solidFill>
              <a:latin typeface="Arial" panose="020B0604020202020204" pitchFamily="34" charset="0"/>
              <a:ea typeface="DM Sans"/>
              <a:cs typeface="Arial" panose="020B0604020202020204" pitchFamily="34" charset="0"/>
              <a:sym typeface="DM Sans"/>
            </a:endParaRPr>
          </a:p>
          <a:p>
            <a:pPr marL="518867" lvl="1" indent="-259433" algn="l">
              <a:lnSpc>
                <a:spcPts val="3316"/>
              </a:lnSpc>
              <a:buFont typeface="Arial"/>
              <a:buChar char="•"/>
            </a:pPr>
            <a:r>
              <a:rPr lang="en-US" sz="2403" spc="235" dirty="0">
                <a:solidFill>
                  <a:srgbClr val="231F20"/>
                </a:solidFill>
                <a:latin typeface="Arial" panose="020B0604020202020204" pitchFamily="34" charset="0"/>
                <a:ea typeface="DM Sans"/>
                <a:cs typeface="Arial" panose="020B0604020202020204" pitchFamily="34" charset="0"/>
                <a:sym typeface="DM Sans"/>
              </a:rPr>
              <a:t>Overall, the projects which are failed are more in number when compared to the other outcomes.</a:t>
            </a:r>
          </a:p>
          <a:p>
            <a:pPr algn="l">
              <a:lnSpc>
                <a:spcPts val="3316"/>
              </a:lnSpc>
            </a:pPr>
            <a:endParaRPr lang="en-US" sz="2403" spc="235" dirty="0">
              <a:solidFill>
                <a:srgbClr val="231F20"/>
              </a:solidFill>
              <a:latin typeface="DM Sans"/>
              <a:ea typeface="DM Sans"/>
              <a:cs typeface="DM Sans"/>
              <a:sym typeface="DM Sans"/>
            </a:endParaRPr>
          </a:p>
        </p:txBody>
      </p:sp>
      <p:sp>
        <p:nvSpPr>
          <p:cNvPr id="10" name="Freeform 10"/>
          <p:cNvSpPr/>
          <p:nvPr/>
        </p:nvSpPr>
        <p:spPr>
          <a:xfrm>
            <a:off x="872560" y="3430065"/>
            <a:ext cx="8713319" cy="3073413"/>
          </a:xfrm>
          <a:custGeom>
            <a:avLst/>
            <a:gdLst/>
            <a:ahLst/>
            <a:cxnLst/>
            <a:rect l="l" t="t" r="r" b="b"/>
            <a:pathLst>
              <a:path w="9276522" h="4712928">
                <a:moveTo>
                  <a:pt x="0" y="0"/>
                </a:moveTo>
                <a:lnTo>
                  <a:pt x="9276522" y="0"/>
                </a:lnTo>
                <a:lnTo>
                  <a:pt x="9276522" y="4712928"/>
                </a:lnTo>
                <a:lnTo>
                  <a:pt x="0" y="4712928"/>
                </a:lnTo>
                <a:lnTo>
                  <a:pt x="0" y="0"/>
                </a:lnTo>
                <a:close/>
              </a:path>
            </a:pathLst>
          </a:custGeom>
          <a:blipFill>
            <a:blip r:embed="rId3"/>
            <a:stretch>
              <a:fillRect l="-5371" r="-5371"/>
            </a:stretch>
          </a:blipFill>
        </p:spPr>
      </p:sp>
      <p:sp>
        <p:nvSpPr>
          <p:cNvPr id="13" name="Freeform 12">
            <a:extLst>
              <a:ext uri="{FF2B5EF4-FFF2-40B4-BE49-F238E27FC236}">
                <a16:creationId xmlns:a16="http://schemas.microsoft.com/office/drawing/2014/main" id="{2E5C41D6-74F1-4B2F-A229-CBBF22060905}"/>
              </a:ext>
            </a:extLst>
          </p:cNvPr>
          <p:cNvSpPr/>
          <p:nvPr/>
        </p:nvSpPr>
        <p:spPr>
          <a:xfrm>
            <a:off x="872560" y="6678925"/>
            <a:ext cx="8806812" cy="3158430"/>
          </a:xfrm>
          <a:custGeom>
            <a:avLst/>
            <a:gdLst/>
            <a:ahLst/>
            <a:cxnLst/>
            <a:rect l="l" t="t" r="r" b="b"/>
            <a:pathLst>
              <a:path w="8654258" h="4712919">
                <a:moveTo>
                  <a:pt x="0" y="0"/>
                </a:moveTo>
                <a:lnTo>
                  <a:pt x="8654257" y="0"/>
                </a:lnTo>
                <a:lnTo>
                  <a:pt x="8654257" y="4712919"/>
                </a:lnTo>
                <a:lnTo>
                  <a:pt x="0" y="4712919"/>
                </a:lnTo>
                <a:lnTo>
                  <a:pt x="0" y="0"/>
                </a:lnTo>
                <a:close/>
              </a:path>
            </a:pathLst>
          </a:custGeom>
          <a:blipFill>
            <a:blip r:embed="rId4"/>
            <a:stretch>
              <a:fillRect l="-2990" r="-2990"/>
            </a:stretch>
          </a:blipFill>
        </p:spPr>
      </p:sp>
      <p:sp>
        <p:nvSpPr>
          <p:cNvPr id="14" name="TextBox 9">
            <a:extLst>
              <a:ext uri="{FF2B5EF4-FFF2-40B4-BE49-F238E27FC236}">
                <a16:creationId xmlns:a16="http://schemas.microsoft.com/office/drawing/2014/main" id="{C54F9B66-ABB6-4A77-B1FF-446F1043D133}"/>
              </a:ext>
            </a:extLst>
          </p:cNvPr>
          <p:cNvSpPr txBox="1"/>
          <p:nvPr/>
        </p:nvSpPr>
        <p:spPr>
          <a:xfrm>
            <a:off x="10288862" y="6828953"/>
            <a:ext cx="7352478" cy="3790974"/>
          </a:xfrm>
          <a:prstGeom prst="rect">
            <a:avLst/>
          </a:prstGeom>
        </p:spPr>
        <p:txBody>
          <a:bodyPr lIns="0" tIns="0" rIns="0" bIns="0" rtlCol="0" anchor="t">
            <a:spAutoFit/>
          </a:bodyPr>
          <a:lstStyle/>
          <a:p>
            <a:pPr marL="518867" lvl="1" indent="-259433" algn="l">
              <a:lnSpc>
                <a:spcPts val="3316"/>
              </a:lnSpc>
              <a:buFont typeface="Arial"/>
              <a:buChar char="•"/>
            </a:pPr>
            <a:r>
              <a:rPr lang="en-US" sz="2403" spc="235" dirty="0">
                <a:solidFill>
                  <a:srgbClr val="231F20"/>
                </a:solidFill>
                <a:latin typeface="DM Sans"/>
                <a:ea typeface="DM Sans"/>
                <a:cs typeface="DM Sans"/>
                <a:sym typeface="DM Sans"/>
              </a:rPr>
              <a:t>The United states contribution for the projects is more than the other countries. The total projects from United States are 278524 </a:t>
            </a:r>
          </a:p>
          <a:p>
            <a:pPr algn="l">
              <a:lnSpc>
                <a:spcPts val="3316"/>
              </a:lnSpc>
            </a:pPr>
            <a:endParaRPr lang="en-US" sz="2403" spc="235" dirty="0">
              <a:solidFill>
                <a:srgbClr val="231F20"/>
              </a:solidFill>
              <a:latin typeface="DM Sans"/>
              <a:ea typeface="DM Sans"/>
              <a:cs typeface="DM Sans"/>
              <a:sym typeface="DM Sans"/>
            </a:endParaRPr>
          </a:p>
          <a:p>
            <a:pPr marL="518867" lvl="1" indent="-259433" algn="l">
              <a:lnSpc>
                <a:spcPts val="3316"/>
              </a:lnSpc>
              <a:buFont typeface="Arial"/>
              <a:buChar char="•"/>
            </a:pPr>
            <a:r>
              <a:rPr lang="en-US" sz="2403" spc="235" dirty="0">
                <a:solidFill>
                  <a:srgbClr val="231F20"/>
                </a:solidFill>
                <a:latin typeface="DM Sans"/>
                <a:ea typeface="DM Sans"/>
                <a:cs typeface="DM Sans"/>
                <a:sym typeface="DM Sans"/>
              </a:rPr>
              <a:t>Next top number of projects are from Great Britain and California.</a:t>
            </a:r>
          </a:p>
          <a:p>
            <a:pPr algn="l">
              <a:lnSpc>
                <a:spcPts val="3316"/>
              </a:lnSpc>
            </a:pPr>
            <a:endParaRPr lang="en-US" sz="2403" spc="235" dirty="0">
              <a:solidFill>
                <a:srgbClr val="231F20"/>
              </a:solidFill>
              <a:latin typeface="DM Sans"/>
              <a:ea typeface="DM Sans"/>
              <a:cs typeface="DM Sans"/>
              <a:sym typeface="DM Sans"/>
            </a:endParaRPr>
          </a:p>
          <a:p>
            <a:pPr algn="l">
              <a:lnSpc>
                <a:spcPts val="3316"/>
              </a:lnSpc>
            </a:pPr>
            <a:endParaRPr lang="en-US" sz="2403" spc="235" dirty="0">
              <a:solidFill>
                <a:srgbClr val="231F20"/>
              </a:solidFill>
              <a:latin typeface="DM Sans"/>
              <a:ea typeface="DM Sans"/>
              <a:cs typeface="DM Sans"/>
              <a:sym typeface="DM Sans"/>
            </a:endParaRPr>
          </a:p>
        </p:txBody>
      </p:sp>
      <p:sp>
        <p:nvSpPr>
          <p:cNvPr id="15" name="Freeform 6">
            <a:extLst>
              <a:ext uri="{FF2B5EF4-FFF2-40B4-BE49-F238E27FC236}">
                <a16:creationId xmlns:a16="http://schemas.microsoft.com/office/drawing/2014/main" id="{71C73E90-7712-4CF8-8851-201FF2671D0C}"/>
              </a:ext>
            </a:extLst>
          </p:cNvPr>
          <p:cNvSpPr/>
          <p:nvPr/>
        </p:nvSpPr>
        <p:spPr>
          <a:xfrm>
            <a:off x="50299" y="516620"/>
            <a:ext cx="2703378" cy="2238598"/>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6">
            <a:extLst>
              <a:ext uri="{FF2B5EF4-FFF2-40B4-BE49-F238E27FC236}">
                <a16:creationId xmlns:a16="http://schemas.microsoft.com/office/drawing/2014/main" id="{0B6BA588-7CB6-4A40-AE55-95B9F739600A}"/>
              </a:ext>
            </a:extLst>
          </p:cNvPr>
          <p:cNvSpPr/>
          <p:nvPr/>
        </p:nvSpPr>
        <p:spPr>
          <a:xfrm>
            <a:off x="15549306" y="464427"/>
            <a:ext cx="2703378" cy="2238598"/>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78836"/>
            <a:ext cx="18288000" cy="11089735"/>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5178501" y="850512"/>
            <a:ext cx="28644998" cy="2095830"/>
          </a:xfrm>
          <a:prstGeom prst="rect">
            <a:avLst/>
          </a:prstGeom>
        </p:spPr>
        <p:txBody>
          <a:bodyPr lIns="0" tIns="0" rIns="0" bIns="0" rtlCol="0" anchor="t">
            <a:spAutoFit/>
          </a:bodyPr>
          <a:lstStyle/>
          <a:p>
            <a:pPr algn="ctr">
              <a:lnSpc>
                <a:spcPts val="5562"/>
              </a:lnSpc>
            </a:pPr>
            <a:r>
              <a:rPr lang="en-US" sz="4030" b="1" spc="395" dirty="0">
                <a:solidFill>
                  <a:srgbClr val="FFFFFF"/>
                </a:solidFill>
                <a:latin typeface="Oswald Bold"/>
                <a:ea typeface="Oswald Bold"/>
                <a:cs typeface="Oswald Bold"/>
                <a:sym typeface="Oswald Bold"/>
              </a:rPr>
              <a:t>TOTAL NUMBER OF PROJECTS BASED ON CATEGORY</a:t>
            </a:r>
          </a:p>
          <a:p>
            <a:pPr algn="ctr">
              <a:lnSpc>
                <a:spcPts val="5562"/>
              </a:lnSpc>
            </a:pPr>
            <a:r>
              <a:rPr lang="en-US" sz="4030" b="1" spc="395" dirty="0">
                <a:solidFill>
                  <a:srgbClr val="FFFFFF"/>
                </a:solidFill>
                <a:latin typeface="Oswald Bold"/>
                <a:ea typeface="Oswald Bold"/>
                <a:cs typeface="Oswald Bold"/>
                <a:sym typeface="Oswald Bold"/>
              </a:rPr>
              <a:t>AND BY YEARS,QTR,MONTH</a:t>
            </a:r>
          </a:p>
          <a:p>
            <a:pPr algn="ctr">
              <a:lnSpc>
                <a:spcPts val="5562"/>
              </a:lnSpc>
            </a:pPr>
            <a:endParaRPr lang="en-US" sz="4030" b="1" spc="395" dirty="0">
              <a:solidFill>
                <a:srgbClr val="FFFFFF"/>
              </a:solidFill>
              <a:latin typeface="Oswald Bold"/>
              <a:ea typeface="Oswald Bold"/>
              <a:cs typeface="Oswald Bold"/>
              <a:sym typeface="Oswald Bold"/>
            </a:endParaRPr>
          </a:p>
        </p:txBody>
      </p:sp>
      <p:sp>
        <p:nvSpPr>
          <p:cNvPr id="9" name="TextBox 9"/>
          <p:cNvSpPr txBox="1"/>
          <p:nvPr/>
        </p:nvSpPr>
        <p:spPr>
          <a:xfrm>
            <a:off x="10568855" y="3727796"/>
            <a:ext cx="7352478" cy="2063898"/>
          </a:xfrm>
          <a:prstGeom prst="rect">
            <a:avLst/>
          </a:prstGeom>
        </p:spPr>
        <p:txBody>
          <a:bodyPr lIns="0" tIns="0" rIns="0" bIns="0" rtlCol="0" anchor="t">
            <a:spAutoFit/>
          </a:bodyPr>
          <a:lstStyle/>
          <a:p>
            <a:pPr marL="518867" lvl="1" indent="-259433" algn="l">
              <a:lnSpc>
                <a:spcPts val="3316"/>
              </a:lnSpc>
              <a:buFont typeface="Arial"/>
              <a:buChar char="•"/>
            </a:pPr>
            <a:r>
              <a:rPr lang="en-US" sz="2403" spc="235" dirty="0">
                <a:solidFill>
                  <a:srgbClr val="231F20"/>
                </a:solidFill>
                <a:latin typeface="DM Sans"/>
                <a:ea typeface="DM Sans"/>
                <a:cs typeface="DM Sans"/>
                <a:sym typeface="DM Sans"/>
              </a:rPr>
              <a:t>High number of projects are in Product Design category followed by Tabletop games.</a:t>
            </a:r>
          </a:p>
          <a:p>
            <a:pPr algn="l">
              <a:lnSpc>
                <a:spcPts val="3316"/>
              </a:lnSpc>
            </a:pPr>
            <a:endParaRPr lang="en-US" sz="2403" spc="235" dirty="0">
              <a:solidFill>
                <a:srgbClr val="231F20"/>
              </a:solidFill>
              <a:latin typeface="DM Sans"/>
              <a:ea typeface="DM Sans"/>
              <a:cs typeface="DM Sans"/>
              <a:sym typeface="DM Sans"/>
            </a:endParaRPr>
          </a:p>
          <a:p>
            <a:pPr algn="l">
              <a:lnSpc>
                <a:spcPts val="3316"/>
              </a:lnSpc>
            </a:pPr>
            <a:endParaRPr lang="en-US" sz="2403" spc="235" dirty="0">
              <a:solidFill>
                <a:srgbClr val="231F20"/>
              </a:solidFill>
              <a:latin typeface="DM Sans"/>
              <a:ea typeface="DM Sans"/>
              <a:cs typeface="DM Sans"/>
              <a:sym typeface="DM Sans"/>
            </a:endParaRPr>
          </a:p>
        </p:txBody>
      </p:sp>
      <p:sp>
        <p:nvSpPr>
          <p:cNvPr id="12" name="Freeform 12"/>
          <p:cNvSpPr/>
          <p:nvPr/>
        </p:nvSpPr>
        <p:spPr>
          <a:xfrm>
            <a:off x="443016" y="3192987"/>
            <a:ext cx="9624894" cy="3370266"/>
          </a:xfrm>
          <a:custGeom>
            <a:avLst/>
            <a:gdLst/>
            <a:ahLst/>
            <a:cxnLst/>
            <a:rect l="l" t="t" r="r" b="b"/>
            <a:pathLst>
              <a:path w="9624894" h="4640982">
                <a:moveTo>
                  <a:pt x="0" y="0"/>
                </a:moveTo>
                <a:lnTo>
                  <a:pt x="9624894" y="0"/>
                </a:lnTo>
                <a:lnTo>
                  <a:pt x="9624894" y="4640982"/>
                </a:lnTo>
                <a:lnTo>
                  <a:pt x="0" y="4640982"/>
                </a:lnTo>
                <a:lnTo>
                  <a:pt x="0" y="0"/>
                </a:lnTo>
                <a:close/>
              </a:path>
            </a:pathLst>
          </a:custGeom>
          <a:blipFill>
            <a:blip r:embed="rId3"/>
            <a:stretch>
              <a:fillRect/>
            </a:stretch>
          </a:blipFill>
        </p:spPr>
      </p:sp>
      <p:sp>
        <p:nvSpPr>
          <p:cNvPr id="13" name="Freeform 12">
            <a:extLst>
              <a:ext uri="{FF2B5EF4-FFF2-40B4-BE49-F238E27FC236}">
                <a16:creationId xmlns:a16="http://schemas.microsoft.com/office/drawing/2014/main" id="{9ACFFC3E-3487-4B08-B4B2-92BF4A816DFF}"/>
              </a:ext>
            </a:extLst>
          </p:cNvPr>
          <p:cNvSpPr/>
          <p:nvPr/>
        </p:nvSpPr>
        <p:spPr>
          <a:xfrm>
            <a:off x="337786" y="6670140"/>
            <a:ext cx="9730124" cy="3994220"/>
          </a:xfrm>
          <a:custGeom>
            <a:avLst/>
            <a:gdLst/>
            <a:ahLst/>
            <a:cxnLst/>
            <a:rect l="l" t="t" r="r" b="b"/>
            <a:pathLst>
              <a:path w="8432242" h="3994220">
                <a:moveTo>
                  <a:pt x="0" y="0"/>
                </a:moveTo>
                <a:lnTo>
                  <a:pt x="8432243" y="0"/>
                </a:lnTo>
                <a:lnTo>
                  <a:pt x="8432243" y="3994219"/>
                </a:lnTo>
                <a:lnTo>
                  <a:pt x="0" y="3994219"/>
                </a:lnTo>
                <a:lnTo>
                  <a:pt x="0" y="0"/>
                </a:lnTo>
                <a:close/>
              </a:path>
            </a:pathLst>
          </a:custGeom>
          <a:blipFill>
            <a:blip r:embed="rId4"/>
            <a:stretch>
              <a:fillRect/>
            </a:stretch>
          </a:blipFill>
        </p:spPr>
      </p:sp>
      <p:sp>
        <p:nvSpPr>
          <p:cNvPr id="15" name="TextBox 9">
            <a:extLst>
              <a:ext uri="{FF2B5EF4-FFF2-40B4-BE49-F238E27FC236}">
                <a16:creationId xmlns:a16="http://schemas.microsoft.com/office/drawing/2014/main" id="{CD6EE4B7-EBEF-41EB-B7FB-4EE73448156F}"/>
              </a:ext>
            </a:extLst>
          </p:cNvPr>
          <p:cNvSpPr txBox="1"/>
          <p:nvPr/>
        </p:nvSpPr>
        <p:spPr>
          <a:xfrm>
            <a:off x="10396403" y="7427856"/>
            <a:ext cx="7352478" cy="2063898"/>
          </a:xfrm>
          <a:prstGeom prst="rect">
            <a:avLst/>
          </a:prstGeom>
        </p:spPr>
        <p:txBody>
          <a:bodyPr lIns="0" tIns="0" rIns="0" bIns="0" rtlCol="0" anchor="t">
            <a:spAutoFit/>
          </a:bodyPr>
          <a:lstStyle/>
          <a:p>
            <a:pPr marL="518867" lvl="1" indent="-259433" algn="l">
              <a:lnSpc>
                <a:spcPts val="3316"/>
              </a:lnSpc>
              <a:buFont typeface="Arial"/>
              <a:buChar char="•"/>
            </a:pPr>
            <a:r>
              <a:rPr lang="en-US" sz="2403" spc="235" dirty="0">
                <a:solidFill>
                  <a:srgbClr val="231F20"/>
                </a:solidFill>
                <a:latin typeface="DM Sans"/>
                <a:ea typeface="DM Sans"/>
                <a:cs typeface="DM Sans"/>
                <a:sym typeface="DM Sans"/>
              </a:rPr>
              <a:t>In the year, 2014, 3ʳᵈ Quarter, July month we have high number of projects when compared to other years.</a:t>
            </a:r>
          </a:p>
          <a:p>
            <a:pPr algn="l">
              <a:lnSpc>
                <a:spcPts val="3316"/>
              </a:lnSpc>
            </a:pPr>
            <a:endParaRPr lang="en-US" sz="2403" spc="235" dirty="0">
              <a:solidFill>
                <a:srgbClr val="231F20"/>
              </a:solidFill>
              <a:latin typeface="DM Sans"/>
              <a:ea typeface="DM Sans"/>
              <a:cs typeface="DM Sans"/>
              <a:sym typeface="DM Sans"/>
            </a:endParaRPr>
          </a:p>
          <a:p>
            <a:pPr algn="l">
              <a:lnSpc>
                <a:spcPts val="3316"/>
              </a:lnSpc>
            </a:pPr>
            <a:endParaRPr lang="en-US" sz="2403" spc="235" dirty="0">
              <a:solidFill>
                <a:srgbClr val="231F20"/>
              </a:solidFill>
              <a:latin typeface="DM Sans"/>
              <a:ea typeface="DM Sans"/>
              <a:cs typeface="DM Sans"/>
              <a:sym typeface="DM Sans"/>
            </a:endParaRPr>
          </a:p>
        </p:txBody>
      </p:sp>
      <p:sp>
        <p:nvSpPr>
          <p:cNvPr id="16" name="Freeform 6">
            <a:extLst>
              <a:ext uri="{FF2B5EF4-FFF2-40B4-BE49-F238E27FC236}">
                <a16:creationId xmlns:a16="http://schemas.microsoft.com/office/drawing/2014/main" id="{B0112628-65EF-4E28-B817-A9B38EC9833F}"/>
              </a:ext>
            </a:extLst>
          </p:cNvPr>
          <p:cNvSpPr/>
          <p:nvPr/>
        </p:nvSpPr>
        <p:spPr>
          <a:xfrm>
            <a:off x="50299" y="516620"/>
            <a:ext cx="2703378" cy="2238598"/>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6">
            <a:extLst>
              <a:ext uri="{FF2B5EF4-FFF2-40B4-BE49-F238E27FC236}">
                <a16:creationId xmlns:a16="http://schemas.microsoft.com/office/drawing/2014/main" id="{04D321A5-A565-44F8-9668-1395157E9A83}"/>
              </a:ext>
            </a:extLst>
          </p:cNvPr>
          <p:cNvSpPr/>
          <p:nvPr/>
        </p:nvSpPr>
        <p:spPr>
          <a:xfrm>
            <a:off x="15530606" y="348018"/>
            <a:ext cx="2703378" cy="2238598"/>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925800" y="316729"/>
            <a:ext cx="2362196" cy="2238598"/>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4451493" y="1242722"/>
            <a:ext cx="27736240" cy="1312604"/>
          </a:xfrm>
          <a:prstGeom prst="rect">
            <a:avLst/>
          </a:prstGeom>
        </p:spPr>
        <p:txBody>
          <a:bodyPr lIns="0" tIns="0" rIns="0" bIns="0" rtlCol="0" anchor="t">
            <a:spAutoFit/>
          </a:bodyPr>
          <a:lstStyle/>
          <a:p>
            <a:pPr algn="ctr">
              <a:lnSpc>
                <a:spcPts val="5010"/>
              </a:lnSpc>
            </a:pPr>
            <a:r>
              <a:rPr lang="en-US" sz="3630" b="1" spc="355">
                <a:solidFill>
                  <a:srgbClr val="FFFFFF"/>
                </a:solidFill>
                <a:latin typeface="Oswald Bold"/>
                <a:ea typeface="Oswald Bold"/>
                <a:cs typeface="Oswald Bold"/>
                <a:sym typeface="Oswald Bold"/>
              </a:rPr>
              <a:t>TOP SUCCESSFUL PROJECTS Based on Number of Backers</a:t>
            </a:r>
          </a:p>
          <a:p>
            <a:pPr algn="ctr">
              <a:lnSpc>
                <a:spcPts val="5562"/>
              </a:lnSpc>
            </a:pPr>
            <a:endParaRPr lang="en-US" sz="3630" b="1" spc="355">
              <a:solidFill>
                <a:srgbClr val="FFFFFF"/>
              </a:solidFill>
              <a:latin typeface="Oswald Bold"/>
              <a:ea typeface="Oswald Bold"/>
              <a:cs typeface="Oswald Bold"/>
              <a:sym typeface="Oswald Bold"/>
            </a:endParaRPr>
          </a:p>
        </p:txBody>
      </p:sp>
      <p:sp>
        <p:nvSpPr>
          <p:cNvPr id="11" name="Freeform 11"/>
          <p:cNvSpPr/>
          <p:nvPr/>
        </p:nvSpPr>
        <p:spPr>
          <a:xfrm>
            <a:off x="566011" y="3442596"/>
            <a:ext cx="7967293" cy="4086905"/>
          </a:xfrm>
          <a:custGeom>
            <a:avLst/>
            <a:gdLst/>
            <a:ahLst/>
            <a:cxnLst/>
            <a:rect l="l" t="t" r="r" b="b"/>
            <a:pathLst>
              <a:path w="7967293" h="4086905">
                <a:moveTo>
                  <a:pt x="0" y="0"/>
                </a:moveTo>
                <a:lnTo>
                  <a:pt x="7967292" y="0"/>
                </a:lnTo>
                <a:lnTo>
                  <a:pt x="7967292" y="4086905"/>
                </a:lnTo>
                <a:lnTo>
                  <a:pt x="0" y="4086905"/>
                </a:lnTo>
                <a:lnTo>
                  <a:pt x="0" y="0"/>
                </a:lnTo>
                <a:close/>
              </a:path>
            </a:pathLst>
          </a:custGeom>
          <a:blipFill>
            <a:blip r:embed="rId5"/>
            <a:stretch>
              <a:fillRect/>
            </a:stretch>
          </a:blipFill>
        </p:spPr>
      </p:sp>
      <p:sp>
        <p:nvSpPr>
          <p:cNvPr id="12" name="Freeform 12"/>
          <p:cNvSpPr/>
          <p:nvPr/>
        </p:nvSpPr>
        <p:spPr>
          <a:xfrm>
            <a:off x="13451022" y="3885606"/>
            <a:ext cx="3194492" cy="2452644"/>
          </a:xfrm>
          <a:custGeom>
            <a:avLst/>
            <a:gdLst/>
            <a:ahLst/>
            <a:cxnLst/>
            <a:rect l="l" t="t" r="r" b="b"/>
            <a:pathLst>
              <a:path w="3194492" h="2452644">
                <a:moveTo>
                  <a:pt x="0" y="0"/>
                </a:moveTo>
                <a:lnTo>
                  <a:pt x="3194492" y="0"/>
                </a:lnTo>
                <a:lnTo>
                  <a:pt x="3194492" y="2452644"/>
                </a:lnTo>
                <a:lnTo>
                  <a:pt x="0" y="2452644"/>
                </a:lnTo>
                <a:lnTo>
                  <a:pt x="0" y="0"/>
                </a:lnTo>
                <a:close/>
              </a:path>
            </a:pathLst>
          </a:custGeom>
          <a:blipFill>
            <a:blip r:embed="rId6"/>
            <a:stretch>
              <a:fillRect/>
            </a:stretch>
          </a:blipFill>
        </p:spPr>
      </p:sp>
      <p:sp>
        <p:nvSpPr>
          <p:cNvPr id="13" name="Freeform 13"/>
          <p:cNvSpPr/>
          <p:nvPr/>
        </p:nvSpPr>
        <p:spPr>
          <a:xfrm>
            <a:off x="9144000" y="3643269"/>
            <a:ext cx="2787576" cy="3397300"/>
          </a:xfrm>
          <a:custGeom>
            <a:avLst/>
            <a:gdLst/>
            <a:ahLst/>
            <a:cxnLst/>
            <a:rect l="l" t="t" r="r" b="b"/>
            <a:pathLst>
              <a:path w="2787576" h="3397300">
                <a:moveTo>
                  <a:pt x="0" y="0"/>
                </a:moveTo>
                <a:lnTo>
                  <a:pt x="2787576" y="0"/>
                </a:lnTo>
                <a:lnTo>
                  <a:pt x="2787576" y="3397299"/>
                </a:lnTo>
                <a:lnTo>
                  <a:pt x="0" y="3397299"/>
                </a:lnTo>
                <a:lnTo>
                  <a:pt x="0" y="0"/>
                </a:lnTo>
                <a:close/>
              </a:path>
            </a:pathLst>
          </a:custGeom>
          <a:blipFill>
            <a:blip r:embed="rId7"/>
            <a:stretch>
              <a:fillRect l="-1849" r="-7614"/>
            </a:stretch>
          </a:blipFill>
        </p:spPr>
      </p:sp>
      <p:sp>
        <p:nvSpPr>
          <p:cNvPr id="14" name="TextBox 14"/>
          <p:cNvSpPr txBox="1"/>
          <p:nvPr/>
        </p:nvSpPr>
        <p:spPr>
          <a:xfrm>
            <a:off x="566011" y="8415326"/>
            <a:ext cx="12599183" cy="409575"/>
          </a:xfrm>
          <a:prstGeom prst="rect">
            <a:avLst/>
          </a:prstGeom>
        </p:spPr>
        <p:txBody>
          <a:bodyPr lIns="0" tIns="0" rIns="0" bIns="0" rtlCol="0" anchor="t">
            <a:spAutoFit/>
          </a:bodyPr>
          <a:lstStyle/>
          <a:p>
            <a:pPr marL="488632" lvl="1" indent="-244316" algn="l">
              <a:lnSpc>
                <a:spcPts val="3240"/>
              </a:lnSpc>
              <a:buFont typeface="Arial"/>
              <a:buChar char="•"/>
            </a:pPr>
            <a:r>
              <a:rPr lang="en-US" sz="2700" b="1">
                <a:solidFill>
                  <a:srgbClr val="404040"/>
                </a:solidFill>
                <a:latin typeface="DM Sans Bold"/>
                <a:ea typeface="DM Sans Bold"/>
                <a:cs typeface="DM Sans Bold"/>
                <a:sym typeface="DM Sans Bold"/>
              </a:rPr>
              <a:t>Exploding kittens, </a:t>
            </a:r>
            <a:r>
              <a:rPr lang="en-US" sz="2700">
                <a:solidFill>
                  <a:srgbClr val="404040"/>
                </a:solidFill>
                <a:latin typeface="DM Sans"/>
                <a:ea typeface="DM Sans"/>
                <a:cs typeface="DM Sans"/>
                <a:sym typeface="DM Sans"/>
              </a:rPr>
              <a:t>project has highest number of backers</a:t>
            </a:r>
            <a:r>
              <a:rPr lang="en-US" sz="2700" b="1">
                <a:solidFill>
                  <a:srgbClr val="404040"/>
                </a:solidFill>
                <a:latin typeface="DM Sans Bold"/>
                <a:ea typeface="DM Sans Bold"/>
                <a:cs typeface="DM Sans Bold"/>
                <a:sym typeface="DM Sans Bold"/>
              </a:rPr>
              <a:t>.</a:t>
            </a:r>
          </a:p>
        </p:txBody>
      </p:sp>
      <p:sp>
        <p:nvSpPr>
          <p:cNvPr id="15" name="Freeform 6">
            <a:extLst>
              <a:ext uri="{FF2B5EF4-FFF2-40B4-BE49-F238E27FC236}">
                <a16:creationId xmlns:a16="http://schemas.microsoft.com/office/drawing/2014/main" id="{26A2EC81-DFB2-4F92-8B67-C881A73B5E8C}"/>
              </a:ext>
            </a:extLst>
          </p:cNvPr>
          <p:cNvSpPr/>
          <p:nvPr/>
        </p:nvSpPr>
        <p:spPr>
          <a:xfrm>
            <a:off x="50299" y="516620"/>
            <a:ext cx="2703378" cy="2238598"/>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6459200" y="444847"/>
            <a:ext cx="1828796" cy="2184053"/>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2303" y="471796"/>
            <a:ext cx="2187498" cy="2184053"/>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8" name="TextBox 8"/>
          <p:cNvSpPr txBox="1"/>
          <p:nvPr/>
        </p:nvSpPr>
        <p:spPr>
          <a:xfrm>
            <a:off x="-3724486" y="1170022"/>
            <a:ext cx="25736972" cy="2089082"/>
          </a:xfrm>
          <a:prstGeom prst="rect">
            <a:avLst/>
          </a:prstGeom>
        </p:spPr>
        <p:txBody>
          <a:bodyPr lIns="0" tIns="0" rIns="0" bIns="0" rtlCol="0" anchor="t">
            <a:spAutoFit/>
          </a:bodyPr>
          <a:lstStyle/>
          <a:p>
            <a:pPr algn="ctr">
              <a:lnSpc>
                <a:spcPts val="5562"/>
              </a:lnSpc>
            </a:pPr>
            <a:r>
              <a:rPr lang="en-US" sz="4030" b="1" spc="395" dirty="0">
                <a:solidFill>
                  <a:srgbClr val="FFFFFF"/>
                </a:solidFill>
                <a:latin typeface="Oswald Bold"/>
                <a:ea typeface="Oswald Bold"/>
                <a:cs typeface="Oswald Bold"/>
                <a:sym typeface="Oswald Bold"/>
              </a:rPr>
              <a:t>TOP SUCCESSFUL PROJECTS BASED ON AMOUNT RAISED</a:t>
            </a:r>
          </a:p>
          <a:p>
            <a:pPr algn="ctr">
              <a:lnSpc>
                <a:spcPts val="5562"/>
              </a:lnSpc>
            </a:pPr>
            <a:r>
              <a:rPr lang="en-US" sz="4030" b="1" spc="395" dirty="0">
                <a:solidFill>
                  <a:srgbClr val="FFFFFF"/>
                </a:solidFill>
                <a:latin typeface="Oswald Bold"/>
                <a:ea typeface="Oswald Bold"/>
                <a:cs typeface="Oswald Bold"/>
                <a:sym typeface="Oswald Bold"/>
              </a:rPr>
              <a:t> </a:t>
            </a:r>
          </a:p>
          <a:p>
            <a:pPr algn="ctr">
              <a:lnSpc>
                <a:spcPts val="5562"/>
              </a:lnSpc>
            </a:pPr>
            <a:endParaRPr lang="en-US" sz="4030" b="1" spc="395" dirty="0">
              <a:solidFill>
                <a:srgbClr val="FFFFFF"/>
              </a:solidFill>
              <a:latin typeface="Oswald Bold"/>
              <a:ea typeface="Oswald Bold"/>
              <a:cs typeface="Oswald Bold"/>
              <a:sym typeface="Oswald Bold"/>
            </a:endParaRPr>
          </a:p>
        </p:txBody>
      </p:sp>
      <p:sp>
        <p:nvSpPr>
          <p:cNvPr id="9" name="TextBox 9"/>
          <p:cNvSpPr txBox="1"/>
          <p:nvPr/>
        </p:nvSpPr>
        <p:spPr>
          <a:xfrm>
            <a:off x="503597" y="8268337"/>
            <a:ext cx="14113639" cy="830886"/>
          </a:xfrm>
          <a:prstGeom prst="rect">
            <a:avLst/>
          </a:prstGeom>
        </p:spPr>
        <p:txBody>
          <a:bodyPr lIns="0" tIns="0" rIns="0" bIns="0" rtlCol="0" anchor="t">
            <a:spAutoFit/>
          </a:bodyPr>
          <a:lstStyle/>
          <a:p>
            <a:pPr marL="518868" lvl="1" indent="-259434" algn="l">
              <a:lnSpc>
                <a:spcPts val="3316"/>
              </a:lnSpc>
              <a:buFont typeface="Arial"/>
              <a:buChar char="•"/>
            </a:pPr>
            <a:r>
              <a:rPr lang="en-US" sz="2403" spc="235" dirty="0">
                <a:solidFill>
                  <a:srgbClr val="231F20"/>
                </a:solidFill>
                <a:latin typeface="DM Sans"/>
                <a:ea typeface="DM Sans"/>
                <a:cs typeface="DM Sans"/>
                <a:sym typeface="DM Sans"/>
              </a:rPr>
              <a:t>Pebble Time-Awesome Smartwatch, No compromises has the highest amount raised</a:t>
            </a:r>
          </a:p>
        </p:txBody>
      </p:sp>
      <p:sp>
        <p:nvSpPr>
          <p:cNvPr id="12" name="Freeform 12"/>
          <p:cNvSpPr/>
          <p:nvPr/>
        </p:nvSpPr>
        <p:spPr>
          <a:xfrm>
            <a:off x="503597" y="3676415"/>
            <a:ext cx="9585625" cy="4048997"/>
          </a:xfrm>
          <a:custGeom>
            <a:avLst/>
            <a:gdLst/>
            <a:ahLst/>
            <a:cxnLst/>
            <a:rect l="l" t="t" r="r" b="b"/>
            <a:pathLst>
              <a:path w="9585625" h="4048997">
                <a:moveTo>
                  <a:pt x="0" y="0"/>
                </a:moveTo>
                <a:lnTo>
                  <a:pt x="9585625" y="0"/>
                </a:lnTo>
                <a:lnTo>
                  <a:pt x="9585625" y="4048997"/>
                </a:lnTo>
                <a:lnTo>
                  <a:pt x="0" y="4048997"/>
                </a:lnTo>
                <a:lnTo>
                  <a:pt x="0" y="0"/>
                </a:lnTo>
                <a:close/>
              </a:path>
            </a:pathLst>
          </a:custGeom>
          <a:blipFill>
            <a:blip r:embed="rId5"/>
            <a:stretch>
              <a:fillRect l="-14325" t="-1366" b="-5077"/>
            </a:stretch>
          </a:blipFill>
        </p:spPr>
      </p:sp>
      <p:sp>
        <p:nvSpPr>
          <p:cNvPr id="13" name="Freeform 13"/>
          <p:cNvSpPr/>
          <p:nvPr/>
        </p:nvSpPr>
        <p:spPr>
          <a:xfrm>
            <a:off x="10122589" y="3800872"/>
            <a:ext cx="3328432" cy="2685256"/>
          </a:xfrm>
          <a:custGeom>
            <a:avLst/>
            <a:gdLst/>
            <a:ahLst/>
            <a:cxnLst/>
            <a:rect l="l" t="t" r="r" b="b"/>
            <a:pathLst>
              <a:path w="3328432" h="2685256">
                <a:moveTo>
                  <a:pt x="0" y="0"/>
                </a:moveTo>
                <a:lnTo>
                  <a:pt x="3328433" y="0"/>
                </a:lnTo>
                <a:lnTo>
                  <a:pt x="3328433" y="2685256"/>
                </a:lnTo>
                <a:lnTo>
                  <a:pt x="0" y="2685256"/>
                </a:lnTo>
                <a:lnTo>
                  <a:pt x="0" y="0"/>
                </a:lnTo>
                <a:close/>
              </a:path>
            </a:pathLst>
          </a:custGeom>
          <a:blipFill>
            <a:blip r:embed="rId6"/>
            <a:stretch>
              <a:fillRect/>
            </a:stretch>
          </a:blipFill>
        </p:spPr>
      </p:sp>
      <p:sp>
        <p:nvSpPr>
          <p:cNvPr id="14" name="Freeform 14"/>
          <p:cNvSpPr/>
          <p:nvPr/>
        </p:nvSpPr>
        <p:spPr>
          <a:xfrm>
            <a:off x="14287918" y="3800872"/>
            <a:ext cx="2593977" cy="2915544"/>
          </a:xfrm>
          <a:custGeom>
            <a:avLst/>
            <a:gdLst/>
            <a:ahLst/>
            <a:cxnLst/>
            <a:rect l="l" t="t" r="r" b="b"/>
            <a:pathLst>
              <a:path w="2593977" h="2915544">
                <a:moveTo>
                  <a:pt x="0" y="0"/>
                </a:moveTo>
                <a:lnTo>
                  <a:pt x="2593977" y="0"/>
                </a:lnTo>
                <a:lnTo>
                  <a:pt x="2593977" y="2915544"/>
                </a:lnTo>
                <a:lnTo>
                  <a:pt x="0" y="2915544"/>
                </a:lnTo>
                <a:lnTo>
                  <a:pt x="0" y="0"/>
                </a:lnTo>
                <a:close/>
              </a:path>
            </a:pathLst>
          </a:custGeom>
          <a:blipFill>
            <a:blip r:embed="rId7"/>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5" y="356495"/>
            <a:ext cx="2395479" cy="3086100"/>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724486" y="817597"/>
            <a:ext cx="25736972" cy="1384232"/>
          </a:xfrm>
          <a:prstGeom prst="rect">
            <a:avLst/>
          </a:prstGeom>
        </p:spPr>
        <p:txBody>
          <a:bodyPr lIns="0" tIns="0" rIns="0" bIns="0" rtlCol="0" anchor="t">
            <a:spAutoFit/>
          </a:bodyPr>
          <a:lstStyle/>
          <a:p>
            <a:pPr algn="ctr">
              <a:lnSpc>
                <a:spcPts val="5562"/>
              </a:lnSpc>
            </a:pPr>
            <a:r>
              <a:rPr lang="en-US" sz="4030" b="1" spc="395">
                <a:solidFill>
                  <a:srgbClr val="FFFFFF"/>
                </a:solidFill>
                <a:latin typeface="Oswald Bold"/>
                <a:ea typeface="Oswald Bold"/>
                <a:cs typeface="Oswald Bold"/>
                <a:sym typeface="Oswald Bold"/>
              </a:rPr>
              <a:t>AMOUNT RAISED, BACKER’S COUNT &amp; </a:t>
            </a:r>
          </a:p>
          <a:p>
            <a:pPr algn="ctr">
              <a:lnSpc>
                <a:spcPts val="5562"/>
              </a:lnSpc>
            </a:pPr>
            <a:r>
              <a:rPr lang="en-US" sz="4030" b="1" spc="395">
                <a:solidFill>
                  <a:srgbClr val="FFFFFF"/>
                </a:solidFill>
                <a:latin typeface="Oswald Bold"/>
                <a:ea typeface="Oswald Bold"/>
                <a:cs typeface="Oswald Bold"/>
                <a:sym typeface="Oswald Bold"/>
              </a:rPr>
              <a:t>AVERAGE NUMBER OF DAYS FOR SUCCESSFUL PROJECTS</a:t>
            </a:r>
          </a:p>
        </p:txBody>
      </p:sp>
      <p:sp>
        <p:nvSpPr>
          <p:cNvPr id="9" name="TextBox 9"/>
          <p:cNvSpPr txBox="1"/>
          <p:nvPr/>
        </p:nvSpPr>
        <p:spPr>
          <a:xfrm>
            <a:off x="5327453" y="3353398"/>
            <a:ext cx="11569116" cy="2892382"/>
          </a:xfrm>
          <a:prstGeom prst="rect">
            <a:avLst/>
          </a:prstGeom>
        </p:spPr>
        <p:txBody>
          <a:bodyPr lIns="0" tIns="0" rIns="0" bIns="0" rtlCol="0" anchor="t">
            <a:spAutoFit/>
          </a:bodyPr>
          <a:lstStyle/>
          <a:p>
            <a:pPr marL="518867" lvl="1" indent="-259433" algn="l">
              <a:lnSpc>
                <a:spcPts val="3316"/>
              </a:lnSpc>
              <a:buFont typeface="Arial"/>
              <a:buChar char="•"/>
            </a:pPr>
            <a:r>
              <a:rPr lang="en-US" sz="2403" spc="235" dirty="0">
                <a:solidFill>
                  <a:srgbClr val="231F20"/>
                </a:solidFill>
                <a:latin typeface="DM Sans"/>
                <a:ea typeface="DM Sans"/>
                <a:cs typeface="DM Sans"/>
                <a:sym typeface="DM Sans"/>
              </a:rPr>
              <a:t>By calculating the sum of usd_pledged we can get identify that the total amount raised for the projects is $3.86 billion</a:t>
            </a:r>
          </a:p>
          <a:p>
            <a:pPr algn="l">
              <a:lnSpc>
                <a:spcPts val="3316"/>
              </a:lnSpc>
            </a:pPr>
            <a:endParaRPr lang="en-US" sz="2403" spc="235" dirty="0">
              <a:solidFill>
                <a:srgbClr val="231F20"/>
              </a:solidFill>
              <a:latin typeface="DM Sans"/>
              <a:ea typeface="DM Sans"/>
              <a:cs typeface="DM Sans"/>
              <a:sym typeface="DM Sans"/>
            </a:endParaRPr>
          </a:p>
          <a:p>
            <a:pPr marL="518867" lvl="1" indent="-259433" algn="l">
              <a:lnSpc>
                <a:spcPts val="3316"/>
              </a:lnSpc>
              <a:buFont typeface="Arial"/>
              <a:buChar char="•"/>
            </a:pPr>
            <a:r>
              <a:rPr lang="en-US" sz="2403" spc="235" dirty="0">
                <a:solidFill>
                  <a:srgbClr val="231F20"/>
                </a:solidFill>
                <a:latin typeface="DM Sans"/>
                <a:ea typeface="DM Sans"/>
                <a:cs typeface="DM Sans"/>
                <a:sym typeface="DM Sans"/>
              </a:rPr>
              <a:t>Total number of backer’s are 44 million518 thousands</a:t>
            </a:r>
          </a:p>
          <a:p>
            <a:pPr algn="l">
              <a:lnSpc>
                <a:spcPts val="3316"/>
              </a:lnSpc>
            </a:pPr>
            <a:endParaRPr lang="en-US" sz="2403" spc="235" dirty="0">
              <a:solidFill>
                <a:srgbClr val="231F20"/>
              </a:solidFill>
              <a:latin typeface="DM Sans"/>
              <a:ea typeface="DM Sans"/>
              <a:cs typeface="DM Sans"/>
              <a:sym typeface="DM Sans"/>
            </a:endParaRPr>
          </a:p>
          <a:p>
            <a:pPr marL="518867" lvl="1" indent="-259433" algn="l">
              <a:lnSpc>
                <a:spcPts val="3316"/>
              </a:lnSpc>
              <a:buFont typeface="Arial"/>
              <a:buChar char="•"/>
            </a:pPr>
            <a:r>
              <a:rPr lang="en-US" sz="2403" spc="235" dirty="0">
                <a:solidFill>
                  <a:srgbClr val="231F20"/>
                </a:solidFill>
                <a:latin typeface="DM Sans"/>
                <a:ea typeface="DM Sans"/>
                <a:cs typeface="DM Sans"/>
                <a:sym typeface="DM Sans"/>
              </a:rPr>
              <a:t>The average number of days for successful project are 80 days</a:t>
            </a:r>
          </a:p>
          <a:p>
            <a:pPr algn="l">
              <a:lnSpc>
                <a:spcPts val="3316"/>
              </a:lnSpc>
            </a:pPr>
            <a:endParaRPr lang="en-US" sz="2403" spc="235" dirty="0">
              <a:solidFill>
                <a:srgbClr val="231F20"/>
              </a:solidFill>
              <a:latin typeface="DM Sans"/>
              <a:ea typeface="DM Sans"/>
              <a:cs typeface="DM Sans"/>
              <a:sym typeface="DM Sans"/>
            </a:endParaRPr>
          </a:p>
        </p:txBody>
      </p:sp>
      <p:sp>
        <p:nvSpPr>
          <p:cNvPr id="10" name="Freeform 10"/>
          <p:cNvSpPr/>
          <p:nvPr/>
        </p:nvSpPr>
        <p:spPr>
          <a:xfrm>
            <a:off x="15906144" y="475632"/>
            <a:ext cx="2395479" cy="2594670"/>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028700" y="3245196"/>
            <a:ext cx="3469385" cy="1346122"/>
          </a:xfrm>
          <a:custGeom>
            <a:avLst/>
            <a:gdLst/>
            <a:ahLst/>
            <a:cxnLst/>
            <a:rect l="l" t="t" r="r" b="b"/>
            <a:pathLst>
              <a:path w="3469385" h="1346122">
                <a:moveTo>
                  <a:pt x="0" y="0"/>
                </a:moveTo>
                <a:lnTo>
                  <a:pt x="3469385" y="0"/>
                </a:lnTo>
                <a:lnTo>
                  <a:pt x="3469385" y="1346121"/>
                </a:lnTo>
                <a:lnTo>
                  <a:pt x="0" y="1346121"/>
                </a:lnTo>
                <a:lnTo>
                  <a:pt x="0" y="0"/>
                </a:lnTo>
                <a:close/>
              </a:path>
            </a:pathLst>
          </a:custGeom>
          <a:blipFill>
            <a:blip r:embed="rId5"/>
            <a:stretch>
              <a:fillRect/>
            </a:stretch>
          </a:blipFill>
        </p:spPr>
      </p:sp>
      <p:sp>
        <p:nvSpPr>
          <p:cNvPr id="13" name="Freeform 13"/>
          <p:cNvSpPr/>
          <p:nvPr/>
        </p:nvSpPr>
        <p:spPr>
          <a:xfrm>
            <a:off x="1028700" y="4849732"/>
            <a:ext cx="3469385" cy="1396047"/>
          </a:xfrm>
          <a:custGeom>
            <a:avLst/>
            <a:gdLst/>
            <a:ahLst/>
            <a:cxnLst/>
            <a:rect l="l" t="t" r="r" b="b"/>
            <a:pathLst>
              <a:path w="3469385" h="1396047">
                <a:moveTo>
                  <a:pt x="0" y="0"/>
                </a:moveTo>
                <a:lnTo>
                  <a:pt x="3469385" y="0"/>
                </a:lnTo>
                <a:lnTo>
                  <a:pt x="3469385" y="1396048"/>
                </a:lnTo>
                <a:lnTo>
                  <a:pt x="0" y="1396048"/>
                </a:lnTo>
                <a:lnTo>
                  <a:pt x="0" y="0"/>
                </a:lnTo>
                <a:close/>
              </a:path>
            </a:pathLst>
          </a:custGeom>
          <a:blipFill>
            <a:blip r:embed="rId6"/>
            <a:stretch>
              <a:fillRect/>
            </a:stretch>
          </a:blipFill>
        </p:spPr>
      </p:sp>
      <p:sp>
        <p:nvSpPr>
          <p:cNvPr id="14" name="Freeform 14"/>
          <p:cNvSpPr/>
          <p:nvPr/>
        </p:nvSpPr>
        <p:spPr>
          <a:xfrm>
            <a:off x="1028700" y="6502955"/>
            <a:ext cx="3469385" cy="1255710"/>
          </a:xfrm>
          <a:custGeom>
            <a:avLst/>
            <a:gdLst/>
            <a:ahLst/>
            <a:cxnLst/>
            <a:rect l="l" t="t" r="r" b="b"/>
            <a:pathLst>
              <a:path w="3469385" h="1255710">
                <a:moveTo>
                  <a:pt x="0" y="0"/>
                </a:moveTo>
                <a:lnTo>
                  <a:pt x="3469385" y="0"/>
                </a:lnTo>
                <a:lnTo>
                  <a:pt x="3469385" y="1255710"/>
                </a:lnTo>
                <a:lnTo>
                  <a:pt x="0" y="1255710"/>
                </a:lnTo>
                <a:lnTo>
                  <a:pt x="0" y="0"/>
                </a:lnTo>
                <a:close/>
              </a:path>
            </a:pathLst>
          </a:custGeom>
          <a:blipFill>
            <a:blip r:embed="rId7"/>
            <a:stretch>
              <a:fillRect/>
            </a:stretch>
          </a:blipFill>
        </p:spPr>
      </p:sp>
      <p:sp>
        <p:nvSpPr>
          <p:cNvPr id="15" name="Freeform 15"/>
          <p:cNvSpPr/>
          <p:nvPr/>
        </p:nvSpPr>
        <p:spPr>
          <a:xfrm>
            <a:off x="5327453" y="6502955"/>
            <a:ext cx="10277709" cy="2113628"/>
          </a:xfrm>
          <a:custGeom>
            <a:avLst/>
            <a:gdLst/>
            <a:ahLst/>
            <a:cxnLst/>
            <a:rect l="l" t="t" r="r" b="b"/>
            <a:pathLst>
              <a:path w="10277709" h="2113628">
                <a:moveTo>
                  <a:pt x="0" y="0"/>
                </a:moveTo>
                <a:lnTo>
                  <a:pt x="10277709" y="0"/>
                </a:lnTo>
                <a:lnTo>
                  <a:pt x="10277709" y="2113627"/>
                </a:lnTo>
                <a:lnTo>
                  <a:pt x="0" y="2113627"/>
                </a:lnTo>
                <a:lnTo>
                  <a:pt x="0" y="0"/>
                </a:lnTo>
                <a:close/>
              </a:path>
            </a:pathLst>
          </a:custGeom>
          <a:blipFill>
            <a:blip r:embed="rId8"/>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1397</Words>
  <Application>Microsoft Office PowerPoint</Application>
  <PresentationFormat>Custom</PresentationFormat>
  <Paragraphs>105</Paragraphs>
  <Slides>21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DM Sans Italics</vt:lpstr>
      <vt:lpstr>Calibri</vt:lpstr>
      <vt:lpstr>DM Sans</vt:lpstr>
      <vt:lpstr>Oswald</vt:lpstr>
      <vt:lpstr>Arial</vt:lpstr>
      <vt:lpstr>Open Sauce Bold</vt:lpstr>
      <vt:lpstr>Montserrat Light</vt:lpstr>
      <vt:lpstr>DM Sans Bold</vt:lpstr>
      <vt:lpstr>Montserrat Classic Bold</vt:lpstr>
      <vt:lpstr>Oswald Bold</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 funding</dc:title>
  <dc:creator>MDFARID-PLN-MES</dc:creator>
  <cp:lastModifiedBy>Farid-PLN-MES</cp:lastModifiedBy>
  <cp:revision>95</cp:revision>
  <dcterms:created xsi:type="dcterms:W3CDTF">2006-08-16T00:00:00Z</dcterms:created>
  <dcterms:modified xsi:type="dcterms:W3CDTF">2024-11-11T08:41:54Z</dcterms:modified>
  <dc:identifier>DAGV4KaWFKI</dc:identifier>
</cp:coreProperties>
</file>